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28" name="Dátum hely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17" name="Élőláb hely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29" name="Dia számának hely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Téglalap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2" name="Dátum hely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13" name="Dia számának hely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4" name="Élőláb hely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8" name="Dátum hely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10" name="Dia számának hely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2" name="Élőláb hely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13" name="Tartalom helye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12" name="Dia számának hely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4" name="Élőláb hely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hu-HU"/>
          </a:p>
        </p:txBody>
      </p:sp>
      <p:sp>
        <p:nvSpPr>
          <p:cNvPr id="16" name="Szöveg hely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15" name="Szöveg hely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8" name="Téglalap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1" name="Téglalap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átum hely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13" name="Dia számának hely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4" name="Élőláb hely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4" name="Dátum hely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FC071A-659E-4E45-9644-D62DF8B027B8}" type="datetimeFigureOut">
              <a:rPr lang="hu-HU" smtClean="0"/>
              <a:pPr/>
              <a:t>2012.11.26.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7" name="Téglalap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34958E-CE3A-4FF3-B6EF-D02764288C98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ggb/mandala_szines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ggb/Kaleidoszkop_mukodese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Kepek/kep1.jpg" TargetMode="External"/><Relationship Id="rId7" Type="http://schemas.openxmlformats.org/officeDocument/2006/relationships/hyperlink" Target="Kepek/kep3.jpg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Kepek/kep2.jpg" TargetMode="Externa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ggb/tengelyes_tukrozes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ggb/kozeppontos_tukrozes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ggb/forgata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ggb/eltola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ggb/mint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ggb/mozgathato_tapeta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ggb/nepi_motivum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123728" y="4941168"/>
            <a:ext cx="7020272" cy="936104"/>
          </a:xfrm>
        </p:spPr>
        <p:txBody>
          <a:bodyPr>
            <a:noAutofit/>
          </a:bodyPr>
          <a:lstStyle/>
          <a:p>
            <a:r>
              <a:rPr lang="hu-HU" sz="5800" b="1" cap="small" dirty="0" smtClean="0"/>
              <a:t>Esztétikus</a:t>
            </a:r>
            <a:r>
              <a:rPr lang="hu-HU" sz="58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5800" b="1" cap="small" dirty="0" smtClean="0"/>
              <a:t>Matematika</a:t>
            </a:r>
            <a:endParaRPr lang="hu-HU" sz="5800" b="1" cap="small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hu-HU" sz="2800" b="1" dirty="0" smtClean="0">
                <a:solidFill>
                  <a:schemeClr val="tx1"/>
                </a:solidFill>
              </a:rPr>
              <a:t>Matematika 			 Tudok 2012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0" y="6165304"/>
            <a:ext cx="2195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 smtClean="0"/>
              <a:t>Fülek 2012</a:t>
            </a:r>
            <a:endParaRPr lang="hu-HU" sz="2800" b="1" dirty="0"/>
          </a:p>
        </p:txBody>
      </p:sp>
      <p:sp>
        <p:nvSpPr>
          <p:cNvPr id="6" name="Szövegdoboz 5"/>
          <p:cNvSpPr txBox="1"/>
          <p:nvPr/>
        </p:nvSpPr>
        <p:spPr>
          <a:xfrm>
            <a:off x="4283968" y="188640"/>
            <a:ext cx="468052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hu-HU" sz="2000" b="1" dirty="0" smtClean="0">
                <a:solidFill>
                  <a:schemeClr val="tx2"/>
                </a:solidFill>
              </a:rPr>
              <a:t>Témavezető: </a:t>
            </a:r>
            <a:r>
              <a:rPr lang="hu-HU" sz="2000" b="1" dirty="0" err="1" smtClean="0">
                <a:solidFill>
                  <a:schemeClr val="tx2"/>
                </a:solidFill>
              </a:rPr>
              <a:t>RNDr</a:t>
            </a:r>
            <a:r>
              <a:rPr lang="hu-HU" sz="2000" b="1" dirty="0" smtClean="0">
                <a:solidFill>
                  <a:schemeClr val="tx2"/>
                </a:solidFill>
              </a:rPr>
              <a:t>. </a:t>
            </a:r>
            <a:r>
              <a:rPr lang="hu-HU" sz="2000" b="1" dirty="0" err="1" smtClean="0">
                <a:solidFill>
                  <a:schemeClr val="tx2"/>
                </a:solidFill>
              </a:rPr>
              <a:t>Tomolya</a:t>
            </a:r>
            <a:r>
              <a:rPr lang="hu-HU" sz="2000" b="1" dirty="0" smtClean="0">
                <a:solidFill>
                  <a:schemeClr val="tx2"/>
                </a:solidFill>
              </a:rPr>
              <a:t> Róbert, PhD.</a:t>
            </a:r>
          </a:p>
          <a:p>
            <a:pPr algn="r"/>
            <a:r>
              <a:rPr lang="hu-HU" sz="2000" b="1" dirty="0" smtClean="0">
                <a:solidFill>
                  <a:schemeClr val="tx2"/>
                </a:solidFill>
              </a:rPr>
              <a:t>Szerző: </a:t>
            </a:r>
            <a:r>
              <a:rPr lang="hu-HU" sz="2000" b="1" dirty="0" err="1" smtClean="0">
                <a:solidFill>
                  <a:schemeClr val="tx2"/>
                </a:solidFill>
              </a:rPr>
              <a:t>Bial</a:t>
            </a:r>
            <a:r>
              <a:rPr lang="hu-HU" sz="2000" b="1" dirty="0" smtClean="0">
                <a:solidFill>
                  <a:schemeClr val="tx2"/>
                </a:solidFill>
              </a:rPr>
              <a:t> Brigitta </a:t>
            </a:r>
          </a:p>
          <a:p>
            <a:pPr algn="r"/>
            <a:r>
              <a:rPr lang="hu-HU" sz="2000" b="1" dirty="0" err="1" smtClean="0">
                <a:solidFill>
                  <a:schemeClr val="tx2"/>
                </a:solidFill>
              </a:rPr>
              <a:t>Gymnázium</a:t>
            </a:r>
            <a:r>
              <a:rPr lang="hu-HU" sz="2000" b="1" dirty="0" smtClean="0">
                <a:solidFill>
                  <a:schemeClr val="tx2"/>
                </a:solidFill>
              </a:rPr>
              <a:t> – Gimnázium Fülek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Mandalák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Kör alakú szimmetrikus mintázatok</a:t>
            </a:r>
          </a:p>
          <a:p>
            <a:r>
              <a:rPr lang="hu-HU" dirty="0" smtClean="0"/>
              <a:t>Hatással van kedélyállapotunkra és pozitív esztétikai élményt nyújt</a:t>
            </a:r>
          </a:p>
          <a:p>
            <a:r>
              <a:rPr lang="hu-HU" dirty="0" smtClean="0"/>
              <a:t>Alapelve: tengelyes tükrözés és forgatás</a:t>
            </a:r>
            <a:endParaRPr lang="hu-HU" dirty="0"/>
          </a:p>
        </p:txBody>
      </p:sp>
      <p:pic>
        <p:nvPicPr>
          <p:cNvPr id="4" name="Kép 3" descr="manda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657600"/>
            <a:ext cx="2723728" cy="2723728"/>
          </a:xfrm>
          <a:prstGeom prst="rect">
            <a:avLst/>
          </a:prstGeom>
        </p:spPr>
      </p:pic>
      <p:pic>
        <p:nvPicPr>
          <p:cNvPr id="5" name="Kép 4" descr="mandala.p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645024"/>
            <a:ext cx="2736304" cy="2730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A kaleidoszkóp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Kicsiknek játékszer, nagyoknak kutatási lehetőség</a:t>
            </a:r>
          </a:p>
          <a:p>
            <a:r>
              <a:rPr lang="hu-HU" dirty="0" smtClean="0"/>
              <a:t>A kutatás eredménye: a működési elv</a:t>
            </a:r>
          </a:p>
        </p:txBody>
      </p:sp>
      <p:pic>
        <p:nvPicPr>
          <p:cNvPr id="4" name="Kép 3" descr="kaleidoszkop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3068960"/>
            <a:ext cx="3168352" cy="300587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A Fibonacci-sorozat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Minden </a:t>
            </a:r>
            <a:r>
              <a:rPr lang="hu-HU" dirty="0" smtClean="0"/>
              <a:t>tag egyenlő az előző két tag összegével </a:t>
            </a:r>
            <a:r>
              <a:rPr lang="hu-HU" dirty="0" smtClean="0"/>
              <a:t>(kivéve az első kettőt)</a:t>
            </a:r>
          </a:p>
          <a:p>
            <a:r>
              <a:rPr lang="hu-HU" dirty="0" smtClean="0"/>
              <a:t> Szerkesszünk négyzeteket, amelyeknek oldalai a sorozat tagjainak felelnek meg! Ezután szerkesszünk </a:t>
            </a:r>
            <a:r>
              <a:rPr lang="hu-HU" dirty="0" err="1" smtClean="0"/>
              <a:t>negyedköröket</a:t>
            </a:r>
            <a:r>
              <a:rPr lang="hu-HU" dirty="0" smtClean="0"/>
              <a:t> a négyzetek belsejébe! </a:t>
            </a:r>
            <a:endParaRPr lang="hu-HU" dirty="0"/>
          </a:p>
        </p:txBody>
      </p:sp>
      <p:pic>
        <p:nvPicPr>
          <p:cNvPr id="4" name="Kép 3" descr="fibonacc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005064"/>
            <a:ext cx="3888432" cy="247029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Az aranymetszés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5" name="Tartalom helye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„A tökéletes harmónia, </a:t>
            </a:r>
            <a:r>
              <a:rPr lang="hu-HU" dirty="0" smtClean="0"/>
              <a:t>az abszolút </a:t>
            </a:r>
            <a:r>
              <a:rPr lang="hu-HU" dirty="0" smtClean="0"/>
              <a:t>esztétikum, </a:t>
            </a:r>
            <a:r>
              <a:rPr lang="hu-HU" dirty="0" smtClean="0"/>
              <a:t>a szabályos és a szabálytalan közötti </a:t>
            </a:r>
            <a:r>
              <a:rPr lang="hu-HU" dirty="0" smtClean="0"/>
              <a:t>egyensúly”</a:t>
            </a:r>
          </a:p>
          <a:p>
            <a:r>
              <a:rPr lang="hu-HU" dirty="0" smtClean="0"/>
              <a:t>Φ ≈1,618</a:t>
            </a:r>
            <a:br>
              <a:rPr lang="hu-HU" dirty="0" smtClean="0"/>
            </a:br>
            <a:endParaRPr lang="hu-HU" dirty="0" smtClean="0"/>
          </a:p>
          <a:p>
            <a:r>
              <a:rPr lang="hu-HU" dirty="0" smtClean="0"/>
              <a:t> </a:t>
            </a:r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6" name="Kép 5" descr="keplet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3554" y="3501008"/>
            <a:ext cx="1390214" cy="678557"/>
          </a:xfrm>
          <a:prstGeom prst="rect">
            <a:avLst/>
          </a:prstGeom>
        </p:spPr>
      </p:pic>
      <p:pic>
        <p:nvPicPr>
          <p:cNvPr id="7" name="Kép 6" descr="kep1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2708920"/>
            <a:ext cx="2743672" cy="1728192"/>
          </a:xfrm>
          <a:prstGeom prst="rect">
            <a:avLst/>
          </a:prstGeom>
        </p:spPr>
      </p:pic>
      <p:pic>
        <p:nvPicPr>
          <p:cNvPr id="8" name="Kép 7" descr="kep2.jpg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71800" y="4581128"/>
            <a:ext cx="2736304" cy="1835782"/>
          </a:xfrm>
          <a:prstGeom prst="rect">
            <a:avLst/>
          </a:prstGeom>
        </p:spPr>
      </p:pic>
      <p:pic>
        <p:nvPicPr>
          <p:cNvPr id="9" name="Kép 8" descr="kep3.jpg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24128" y="2708920"/>
            <a:ext cx="2664296" cy="3711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Befejezés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hu-HU" dirty="0" smtClean="0"/>
              <a:t>		Műszaki </a:t>
            </a:r>
            <a:r>
              <a:rPr lang="hu-HU" dirty="0" smtClean="0"/>
              <a:t>beállítottságú emberek a művészet szó hallatán általában fintorogva jegyzik meg: </a:t>
            </a:r>
            <a:r>
              <a:rPr lang="hu-HU" dirty="0" smtClean="0"/>
              <a:t>„</a:t>
            </a:r>
            <a:r>
              <a:rPr lang="hu-HU" dirty="0" smtClean="0"/>
              <a:t>túl elvont”, „olyasmi, amit nem lehet </a:t>
            </a:r>
            <a:r>
              <a:rPr lang="hu-HU" dirty="0" smtClean="0"/>
              <a:t>megérteni, számokkal leírni” </a:t>
            </a:r>
            <a:r>
              <a:rPr lang="hu-HU" dirty="0" smtClean="0"/>
              <a:t>stb. Művészi körökben forogva pedig ilyeneket hallok: „a matematika száraz”, „sosem szerettem, unalmas”, „nincs benne semmi izgalmas</a:t>
            </a:r>
            <a:r>
              <a:rPr lang="hu-HU" dirty="0" smtClean="0"/>
              <a:t>”… </a:t>
            </a:r>
          </a:p>
          <a:p>
            <a:pPr>
              <a:buNone/>
            </a:pPr>
            <a:r>
              <a:rPr lang="hu-HU" dirty="0" smtClean="0"/>
              <a:t>		Én pont az ellenkezőjét hiszem: a matematika és a művészet úgy egészíti ki egymást, mint Escher periodikus állatfigurái. A kettő kombinálásával pedig csodálatos alkotások hozhatók létre…</a:t>
            </a:r>
            <a:endParaRPr lang="hu-H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376264" y="5921896"/>
            <a:ext cx="6876256" cy="936104"/>
          </a:xfrm>
        </p:spPr>
        <p:txBody>
          <a:bodyPr>
            <a:noAutofit/>
          </a:bodyPr>
          <a:lstStyle/>
          <a:p>
            <a:r>
              <a:rPr lang="hu-HU" sz="5400" b="1" cap="small" dirty="0" smtClean="0">
                <a:solidFill>
                  <a:schemeClr val="tx1"/>
                </a:solidFill>
              </a:rPr>
              <a:t>Köszönöm a figyelmet!</a:t>
            </a:r>
            <a:endParaRPr lang="hu-HU" sz="5400" b="1" cap="small" dirty="0">
              <a:solidFill>
                <a:schemeClr val="tx1"/>
              </a:solidFill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hu-HU" sz="2800" b="1" dirty="0" smtClean="0">
                <a:solidFill>
                  <a:schemeClr val="tx1"/>
                </a:solidFill>
              </a:rPr>
              <a:t>			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179512" y="188640"/>
            <a:ext cx="8784976" cy="34163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hu-HU" sz="2800" b="1" dirty="0" smtClean="0">
                <a:solidFill>
                  <a:schemeClr val="tx2"/>
                </a:solidFill>
              </a:rPr>
              <a:t>Felhasznált </a:t>
            </a:r>
            <a:r>
              <a:rPr lang="hu-HU" sz="2800" b="1" dirty="0" smtClean="0">
                <a:solidFill>
                  <a:schemeClr val="tx2"/>
                </a:solidFill>
              </a:rPr>
              <a:t>irodalom</a:t>
            </a:r>
            <a:br>
              <a:rPr lang="hu-HU" sz="2800" b="1" dirty="0" smtClean="0">
                <a:solidFill>
                  <a:schemeClr val="tx2"/>
                </a:solidFill>
              </a:rPr>
            </a:br>
            <a:endParaRPr lang="hu-HU" sz="28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b="1" dirty="0" smtClean="0">
                <a:solidFill>
                  <a:schemeClr val="tx2"/>
                </a:solidFill>
              </a:rPr>
              <a:t> Gábos </a:t>
            </a:r>
            <a:r>
              <a:rPr lang="cs-CZ" sz="2000" b="1" dirty="0" smtClean="0">
                <a:solidFill>
                  <a:schemeClr val="tx2"/>
                </a:solidFill>
              </a:rPr>
              <a:t>A., Halmos M.: Készüljünk az érettségire matematikából közép, emelt </a:t>
            </a:r>
            <a:r>
              <a:rPr lang="cs-CZ" sz="2000" b="1" dirty="0" smtClean="0">
                <a:solidFill>
                  <a:schemeClr val="tx2"/>
                </a:solidFill>
              </a:rPr>
              <a:t>szinten</a:t>
            </a:r>
            <a:r>
              <a:rPr lang="cs-CZ" sz="2000" b="1" dirty="0" smtClean="0">
                <a:solidFill>
                  <a:schemeClr val="tx2"/>
                </a:solidFill>
              </a:rPr>
              <a:t>. Elméleti összefoglaló, szóbeli tételek. 2005. Műszaki Könyvkiadó, Budapest</a:t>
            </a:r>
            <a:endParaRPr lang="hu-HU" sz="20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b="1" dirty="0" smtClean="0">
                <a:solidFill>
                  <a:schemeClr val="tx2"/>
                </a:solidFill>
              </a:rPr>
              <a:t> http</a:t>
            </a:r>
            <a:r>
              <a:rPr lang="cs-CZ" sz="2000" b="1" dirty="0" smtClean="0">
                <a:solidFill>
                  <a:schemeClr val="tx2"/>
                </a:solidFill>
              </a:rPr>
              <a:t>://scienceblogs.com/retrospectacle/2007/10/12/fibonacci-numbers-the-cochlea/ - 2012.11.07</a:t>
            </a:r>
            <a:endParaRPr lang="hu-HU" sz="20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b="1" dirty="0" smtClean="0">
                <a:solidFill>
                  <a:schemeClr val="tx2"/>
                </a:solidFill>
              </a:rPr>
              <a:t> http</a:t>
            </a:r>
            <a:r>
              <a:rPr lang="cs-CZ" sz="2000" b="1" dirty="0" smtClean="0">
                <a:solidFill>
                  <a:schemeClr val="tx2"/>
                </a:solidFill>
              </a:rPr>
              <a:t>://members.iif.hu/visontay/ponticulus/rovatok/megcsapottak/escher.html - 2012.11.06.</a:t>
            </a:r>
            <a:endParaRPr lang="hu-HU" sz="20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b="1" dirty="0" smtClean="0">
                <a:solidFill>
                  <a:schemeClr val="tx2"/>
                </a:solidFill>
              </a:rPr>
              <a:t> http</a:t>
            </a:r>
            <a:r>
              <a:rPr lang="cs-CZ" sz="2000" b="1" dirty="0" smtClean="0">
                <a:solidFill>
                  <a:schemeClr val="tx2"/>
                </a:solidFill>
              </a:rPr>
              <a:t>://www.szoftverstudio.hu/pss/aranymetszes - 2012.11.05.</a:t>
            </a:r>
            <a:endParaRPr lang="hu-H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Bevezető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hu-HU" dirty="0" smtClean="0"/>
              <a:t>Az emberek fejében a matematika és a művészet fogalma úgy él, mint két ellentét, amelyek nem férnek meg egymás mellett. Kutatásommal szerettem volna bebizonyítani ennek az ellenkezőjét. Számomra ez a két szó nem taszítja, hanem vonzza egymást. Egyik a másikat kiegészíti. Munkám kezdetén két célt tűztem ki magam elé: felkutatni a lehető legtöbb dolgot, ami pozitív esztétikai minőségét a matematika szabályainak köszönheti, illetve elérni, hogy mind a művészek, mind a matematikusok nyissanak a másik oldal felé. Igyekeztem megtalálni az egyensúlyt a két világ között, hogy az előadás mindkét oldal számára érdekes és élvezhető maradjon. 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>
                <a:solidFill>
                  <a:schemeClr val="tx1"/>
                </a:solidFill>
              </a:rPr>
              <a:t>Egybevágósági</a:t>
            </a:r>
            <a:r>
              <a:rPr lang="hu-HU" dirty="0" smtClean="0">
                <a:solidFill>
                  <a:schemeClr val="tx1"/>
                </a:solidFill>
              </a:rPr>
              <a:t> transzformációk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Tengelyes tükrözés</a:t>
            </a:r>
            <a:endParaRPr lang="hu-HU" dirty="0"/>
          </a:p>
        </p:txBody>
      </p:sp>
      <p:pic>
        <p:nvPicPr>
          <p:cNvPr id="5" name="Kép 4" descr="tengelyes_tukrozes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132856"/>
            <a:ext cx="6555850" cy="4278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>
                <a:solidFill>
                  <a:schemeClr val="tx1"/>
                </a:solidFill>
              </a:rPr>
              <a:t>Egybevágósági</a:t>
            </a:r>
            <a:r>
              <a:rPr lang="hu-HU" dirty="0" smtClean="0">
                <a:solidFill>
                  <a:schemeClr val="tx1"/>
                </a:solidFill>
              </a:rPr>
              <a:t> transzformációk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Középpontos tükrözés</a:t>
            </a:r>
            <a:endParaRPr lang="hu-HU" dirty="0"/>
          </a:p>
        </p:txBody>
      </p:sp>
      <p:pic>
        <p:nvPicPr>
          <p:cNvPr id="6" name="Kép 5" descr="kozeppontos_tukrozes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132856"/>
            <a:ext cx="7422975" cy="4316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>
                <a:solidFill>
                  <a:schemeClr val="tx1"/>
                </a:solidFill>
              </a:rPr>
              <a:t>Egybevágósági</a:t>
            </a:r>
            <a:r>
              <a:rPr lang="hu-HU" dirty="0" smtClean="0">
                <a:solidFill>
                  <a:schemeClr val="tx1"/>
                </a:solidFill>
              </a:rPr>
              <a:t> transzformációk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Forgatás</a:t>
            </a:r>
            <a:endParaRPr lang="hu-HU" dirty="0"/>
          </a:p>
        </p:txBody>
      </p:sp>
      <p:pic>
        <p:nvPicPr>
          <p:cNvPr id="5" name="Kép 4" descr="forgatas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599" y="2132856"/>
            <a:ext cx="7058519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>
                <a:solidFill>
                  <a:schemeClr val="tx1"/>
                </a:solidFill>
              </a:rPr>
              <a:t>Egybevágósági</a:t>
            </a:r>
            <a:r>
              <a:rPr lang="hu-HU" dirty="0" smtClean="0">
                <a:solidFill>
                  <a:schemeClr val="tx1"/>
                </a:solidFill>
              </a:rPr>
              <a:t> transzformációk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Eltolás</a:t>
            </a:r>
            <a:endParaRPr lang="hu-HU" dirty="0"/>
          </a:p>
        </p:txBody>
      </p:sp>
      <p:pic>
        <p:nvPicPr>
          <p:cNvPr id="6" name="Kép 5" descr="eltolas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132856"/>
            <a:ext cx="6336704" cy="4092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>
                <a:solidFill>
                  <a:schemeClr val="tx1"/>
                </a:solidFill>
              </a:rPr>
              <a:t>Minták, motívumok, ismétlődő elemek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err="1" smtClean="0"/>
              <a:t>Egybevágósági</a:t>
            </a:r>
            <a:r>
              <a:rPr lang="hu-HU" dirty="0" smtClean="0"/>
              <a:t> transzformációk gyakorlati alkalmazásai</a:t>
            </a:r>
          </a:p>
          <a:p>
            <a:r>
              <a:rPr lang="hu-HU" dirty="0" smtClean="0"/>
              <a:t>Mi a szerepük?</a:t>
            </a:r>
          </a:p>
          <a:p>
            <a:r>
              <a:rPr lang="hu-HU" dirty="0" smtClean="0"/>
              <a:t>Hogyan jönnek létre?</a:t>
            </a:r>
            <a:endParaRPr lang="hu-HU" dirty="0"/>
          </a:p>
        </p:txBody>
      </p:sp>
      <p:pic>
        <p:nvPicPr>
          <p:cNvPr id="4" name="Kép 3" descr="minta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91680" y="3789040"/>
            <a:ext cx="2520280" cy="2542388"/>
          </a:xfrm>
          <a:prstGeom prst="rect">
            <a:avLst/>
          </a:prstGeom>
        </p:spPr>
      </p:pic>
      <p:pic>
        <p:nvPicPr>
          <p:cNvPr id="5" name="Kép 4" descr="mozgathato_tapetaminta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32040" y="3820161"/>
            <a:ext cx="2520280" cy="3037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Népi motívumok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Bizonyíték, hogy az emberi agy mindig is kellemes jelenségként érzékelte a szimmetriát</a:t>
            </a:r>
            <a:endParaRPr lang="hu-HU" dirty="0"/>
          </a:p>
        </p:txBody>
      </p:sp>
      <p:pic>
        <p:nvPicPr>
          <p:cNvPr id="6" name="Kép 5" descr="népi1eredeti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708920"/>
            <a:ext cx="3643262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Escher periodikus mintái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M. C. Escher holland grafikus, matematikus</a:t>
            </a:r>
          </a:p>
          <a:p>
            <a:r>
              <a:rPr lang="hu-HU" dirty="0" smtClean="0"/>
              <a:t>Periodikus mintáinak alapelve</a:t>
            </a:r>
            <a:endParaRPr lang="hu-HU" dirty="0"/>
          </a:p>
        </p:txBody>
      </p:sp>
      <p:pic>
        <p:nvPicPr>
          <p:cNvPr id="4" name="Kép 3" descr="escher-symmetry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852936"/>
            <a:ext cx="3157351" cy="3168352"/>
          </a:xfrm>
          <a:prstGeom prst="rect">
            <a:avLst/>
          </a:prstGeom>
        </p:spPr>
      </p:pic>
      <p:pic>
        <p:nvPicPr>
          <p:cNvPr id="5" name="Kép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852936"/>
            <a:ext cx="3168352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án">
  <a:themeElements>
    <a:clrScheme name="Egyéni 2. séma">
      <a:dk1>
        <a:sysClr val="windowText" lastClr="000000"/>
      </a:dk1>
      <a:lt1>
        <a:sysClr val="window" lastClr="FFFFFF"/>
      </a:lt1>
      <a:dk2>
        <a:srgbClr val="E5D3B9"/>
      </a:dk2>
      <a:lt2>
        <a:srgbClr val="E90D3C"/>
      </a:lt2>
      <a:accent1>
        <a:srgbClr val="E90D3C"/>
      </a:accent1>
      <a:accent2>
        <a:srgbClr val="C8A36D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á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458</TotalTime>
  <Words>292</Words>
  <Application>Microsoft Office PowerPoint</Application>
  <PresentationFormat>Diavetítés a képernyőre (4:3 oldalarány)</PresentationFormat>
  <Paragraphs>49</Paragraphs>
  <Slides>15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16" baseType="lpstr">
      <vt:lpstr>Medián</vt:lpstr>
      <vt:lpstr>Esztétikus Matematika</vt:lpstr>
      <vt:lpstr>Bevezető</vt:lpstr>
      <vt:lpstr>Egybevágósági transzformációk</vt:lpstr>
      <vt:lpstr>Egybevágósági transzformációk</vt:lpstr>
      <vt:lpstr>Egybevágósági transzformációk</vt:lpstr>
      <vt:lpstr>Egybevágósági transzformációk</vt:lpstr>
      <vt:lpstr>Minták, motívumok, ismétlődő elemek</vt:lpstr>
      <vt:lpstr>Népi motívumok</vt:lpstr>
      <vt:lpstr>Escher periodikus mintái</vt:lpstr>
      <vt:lpstr>Mandalák</vt:lpstr>
      <vt:lpstr>A kaleidoszkóp</vt:lpstr>
      <vt:lpstr>A Fibonacci-sorozat</vt:lpstr>
      <vt:lpstr>Az aranymetszés</vt:lpstr>
      <vt:lpstr>Befejezés</vt:lpstr>
      <vt:lpstr>Köszönöm a figyelmet!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Esztétikus matematika</dc:title>
  <dc:creator>Bial család</dc:creator>
  <cp:lastModifiedBy>Bial család</cp:lastModifiedBy>
  <cp:revision>55</cp:revision>
  <dcterms:created xsi:type="dcterms:W3CDTF">2012-11-24T09:51:35Z</dcterms:created>
  <dcterms:modified xsi:type="dcterms:W3CDTF">2012-11-26T13:31:32Z</dcterms:modified>
</cp:coreProperties>
</file>