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3"/>
  </p:notesMasterIdLst>
  <p:sldIdLst>
    <p:sldId id="256" r:id="rId2"/>
    <p:sldId id="257" r:id="rId3"/>
    <p:sldId id="333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96" r:id="rId19"/>
    <p:sldId id="273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77" r:id="rId28"/>
    <p:sldId id="284" r:id="rId29"/>
    <p:sldId id="288" r:id="rId30"/>
    <p:sldId id="289" r:id="rId31"/>
    <p:sldId id="297" r:id="rId32"/>
    <p:sldId id="298" r:id="rId33"/>
    <p:sldId id="290" r:id="rId34"/>
    <p:sldId id="291" r:id="rId35"/>
    <p:sldId id="292" r:id="rId36"/>
    <p:sldId id="293" r:id="rId37"/>
    <p:sldId id="294" r:id="rId38"/>
    <p:sldId id="299" r:id="rId39"/>
    <p:sldId id="300" r:id="rId40"/>
    <p:sldId id="348" r:id="rId41"/>
    <p:sldId id="349" r:id="rId42"/>
    <p:sldId id="303" r:id="rId43"/>
    <p:sldId id="304" r:id="rId44"/>
    <p:sldId id="311" r:id="rId45"/>
    <p:sldId id="305" r:id="rId46"/>
    <p:sldId id="307" r:id="rId47"/>
    <p:sldId id="309" r:id="rId48"/>
    <p:sldId id="310" r:id="rId49"/>
    <p:sldId id="313" r:id="rId50"/>
    <p:sldId id="314" r:id="rId51"/>
    <p:sldId id="332" r:id="rId52"/>
    <p:sldId id="318" r:id="rId53"/>
    <p:sldId id="315" r:id="rId54"/>
    <p:sldId id="321" r:id="rId55"/>
    <p:sldId id="322" r:id="rId56"/>
    <p:sldId id="316" r:id="rId57"/>
    <p:sldId id="317" r:id="rId58"/>
    <p:sldId id="285" r:id="rId59"/>
    <p:sldId id="331" r:id="rId60"/>
    <p:sldId id="258" r:id="rId61"/>
    <p:sldId id="335" r:id="rId62"/>
    <p:sldId id="336" r:id="rId63"/>
    <p:sldId id="337" r:id="rId64"/>
    <p:sldId id="338" r:id="rId65"/>
    <p:sldId id="339" r:id="rId66"/>
    <p:sldId id="340" r:id="rId67"/>
    <p:sldId id="341" r:id="rId68"/>
    <p:sldId id="343" r:id="rId69"/>
    <p:sldId id="344" r:id="rId70"/>
    <p:sldId id="345" r:id="rId71"/>
    <p:sldId id="346" r:id="rId72"/>
    <p:sldId id="347" r:id="rId73"/>
    <p:sldId id="286" r:id="rId74"/>
    <p:sldId id="323" r:id="rId75"/>
    <p:sldId id="324" r:id="rId76"/>
    <p:sldId id="325" r:id="rId77"/>
    <p:sldId id="326" r:id="rId78"/>
    <p:sldId id="327" r:id="rId79"/>
    <p:sldId id="330" r:id="rId80"/>
    <p:sldId id="329" r:id="rId81"/>
    <p:sldId id="328" r:id="rId8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644" autoAdjust="0"/>
    <p:restoredTop sz="94628" autoAdjust="0"/>
  </p:normalViewPr>
  <p:slideViewPr>
    <p:cSldViewPr>
      <p:cViewPr>
        <p:scale>
          <a:sx n="66" d="100"/>
          <a:sy n="66" d="100"/>
        </p:scale>
        <p:origin x="-930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0371-40D5-4FA3-BD17-339B37BBE943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970AE-8337-41EF-A05D-598B54D8386F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970AE-8337-41EF-A05D-598B54D8386F}" type="slidenum">
              <a:rPr lang="hu-HU" smtClean="0"/>
              <a:pPr/>
              <a:t>6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970AE-8337-41EF-A05D-598B54D8386F}" type="slidenum">
              <a:rPr lang="hu-HU" smtClean="0"/>
              <a:pPr/>
              <a:t>10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970AE-8337-41EF-A05D-598B54D8386F}" type="slidenum">
              <a:rPr lang="hu-HU" smtClean="0"/>
              <a:pPr/>
              <a:t>22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970AE-8337-41EF-A05D-598B54D8386F}" type="slidenum">
              <a:rPr lang="hu-HU" smtClean="0"/>
              <a:pPr/>
              <a:t>24</a:t>
            </a:fld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970AE-8337-41EF-A05D-598B54D8386F}" type="slidenum">
              <a:rPr lang="hu-HU" smtClean="0"/>
              <a:pPr/>
              <a:t>28</a:t>
            </a:fld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970AE-8337-41EF-A05D-598B54D8386F}" type="slidenum">
              <a:rPr lang="hu-HU" smtClean="0"/>
              <a:pPr/>
              <a:t>33</a:t>
            </a:fld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970AE-8337-41EF-A05D-598B54D8386F}" type="slidenum">
              <a:rPr lang="hu-HU" smtClean="0"/>
              <a:pPr/>
              <a:t>39</a:t>
            </a:fld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970AE-8337-41EF-A05D-598B54D8386F}" type="slidenum">
              <a:rPr lang="hu-HU" smtClean="0"/>
              <a:pPr/>
              <a:t>73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4E660-5F29-4088-8FCF-E73467EDD8BA}" type="datetimeFigureOut">
              <a:rPr lang="hu-HU" smtClean="0"/>
              <a:pPr/>
              <a:t>2013.03.30.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4B023-42CE-4269-9D59-56A02D6407AD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Rounded MT Bol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 Rounded MT Bol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 Rounded MT Bol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 Rounded MT Bol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 Rounded MT Bol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 Rounded MT Bol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ikedmath.com/" TargetMode="External"/><Relationship Id="rId2" Type="http://schemas.openxmlformats.org/officeDocument/2006/relationships/hyperlink" Target="http://www.desmo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elteco.hu/bannershop/default.htm" TargetMode="External"/><Relationship Id="rId5" Type="http://schemas.openxmlformats.org/officeDocument/2006/relationships/hyperlink" Target="http://www.wolframalpha.com/" TargetMode="External"/><Relationship Id="rId4" Type="http://schemas.openxmlformats.org/officeDocument/2006/relationships/hyperlink" Target="http://www.youtube.com/watch?v=M-yAgyrzGdo" TargetMode="Externa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712968" cy="2522711"/>
          </a:xfrm>
        </p:spPr>
        <p:txBody>
          <a:bodyPr>
            <a:normAutofit/>
          </a:bodyPr>
          <a:lstStyle/>
          <a:p>
            <a:r>
              <a:rPr lang="hu-HU" sz="6600" dirty="0" smtClean="0"/>
              <a:t>Rajzok</a:t>
            </a:r>
            <a:r>
              <a:rPr lang="hu-HU" sz="2000" dirty="0" smtClean="0"/>
              <a:t> vagy</a:t>
            </a:r>
            <a:r>
              <a:rPr lang="hu-HU" sz="2400" dirty="0" smtClean="0"/>
              <a:t> </a:t>
            </a:r>
            <a:r>
              <a:rPr lang="hu-HU" sz="6000" dirty="0" smtClean="0"/>
              <a:t>függvények</a:t>
            </a:r>
            <a:r>
              <a:rPr lang="hu-HU" sz="4800" dirty="0" smtClean="0"/>
              <a:t>?</a:t>
            </a:r>
            <a:endParaRPr lang="hu-HU" sz="48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fa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 l="49454" t="33094" r="20277" b="29875"/>
          <a:stretch>
            <a:fillRect/>
          </a:stretch>
        </p:blipFill>
        <p:spPr bwMode="auto">
          <a:xfrm>
            <a:off x="0" y="0"/>
            <a:ext cx="29523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zövegdoboz 8"/>
          <p:cNvSpPr txBox="1"/>
          <p:nvPr/>
        </p:nvSpPr>
        <p:spPr>
          <a:xfrm>
            <a:off x="1979712" y="522920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o(x)= -2      [-7;-</a:t>
            </a:r>
            <a:r>
              <a:rPr lang="hu-HU" sz="2800" dirty="0">
                <a:latin typeface="Arial Rounded MT Bold" pitchFamily="34" charset="0"/>
              </a:rPr>
              <a:t>3</a:t>
            </a:r>
            <a:r>
              <a:rPr lang="hu-HU" sz="2800" dirty="0" smtClean="0">
                <a:latin typeface="Arial Rounded MT Bold" pitchFamily="34" charset="0"/>
              </a:rPr>
              <a:t>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p(x)=-2        [3;7]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fa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 l="49454" t="33094" r="20277" b="29875"/>
          <a:stretch>
            <a:fillRect/>
          </a:stretch>
        </p:blipFill>
        <p:spPr bwMode="auto">
          <a:xfrm>
            <a:off x="0" y="0"/>
            <a:ext cx="29523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zövegdoboz 5"/>
          <p:cNvSpPr txBox="1"/>
          <p:nvPr/>
        </p:nvSpPr>
        <p:spPr>
          <a:xfrm>
            <a:off x="1979712" y="522920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q(x)= 3/5(x+7)-2      [-7;-2]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r(x)= -3/5(x-7)-2        [2;7]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fa7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 l="49454" t="33094" r="20277" b="29875"/>
          <a:stretch>
            <a:fillRect/>
          </a:stretch>
        </p:blipFill>
        <p:spPr bwMode="auto">
          <a:xfrm>
            <a:off x="0" y="0"/>
            <a:ext cx="29523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zövegdoboz 5"/>
          <p:cNvSpPr txBox="1"/>
          <p:nvPr/>
        </p:nvSpPr>
        <p:spPr>
          <a:xfrm>
            <a:off x="1979712" y="522920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>
                <a:latin typeface="Arial Rounded MT Bold" pitchFamily="34" charset="0"/>
              </a:rPr>
              <a:t>s</a:t>
            </a:r>
            <a:r>
              <a:rPr lang="hu-HU" sz="2800" dirty="0" smtClean="0">
                <a:latin typeface="Arial Rounded MT Bold" pitchFamily="34" charset="0"/>
              </a:rPr>
              <a:t>(x)= 1      [-6;-2]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t(x)=1        [2;6]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fa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 l="49454" t="33094" r="20277" b="29875"/>
          <a:stretch>
            <a:fillRect/>
          </a:stretch>
        </p:blipFill>
        <p:spPr bwMode="auto">
          <a:xfrm>
            <a:off x="0" y="0"/>
            <a:ext cx="29523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zövegdoboz 5"/>
          <p:cNvSpPr txBox="1"/>
          <p:nvPr/>
        </p:nvSpPr>
        <p:spPr>
          <a:xfrm>
            <a:off x="1979712" y="522920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>
                <a:latin typeface="Arial Rounded MT Bold" pitchFamily="34" charset="0"/>
              </a:rPr>
              <a:t>u</a:t>
            </a:r>
            <a:r>
              <a:rPr lang="hu-HU" sz="2800" dirty="0" smtClean="0">
                <a:latin typeface="Arial Rounded MT Bold" pitchFamily="34" charset="0"/>
              </a:rPr>
              <a:t>(x)= 3/5(x+6)+1      [-6;-1]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v(x)= -3/5(x-6)+1     [</a:t>
            </a:r>
            <a:r>
              <a:rPr lang="hu-HU" sz="2800" dirty="0" err="1">
                <a:latin typeface="Arial Rounded MT Bold" pitchFamily="34" charset="0"/>
              </a:rPr>
              <a:t>1</a:t>
            </a:r>
            <a:r>
              <a:rPr lang="hu-HU" sz="2800" dirty="0" smtClean="0">
                <a:latin typeface="Arial Rounded MT Bold" pitchFamily="34" charset="0"/>
              </a:rPr>
              <a:t>;6]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fa9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 l="49454" t="33094" r="20277" b="29875"/>
          <a:stretch>
            <a:fillRect/>
          </a:stretch>
        </p:blipFill>
        <p:spPr bwMode="auto">
          <a:xfrm>
            <a:off x="0" y="0"/>
            <a:ext cx="29523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zövegdoboz 5"/>
          <p:cNvSpPr txBox="1"/>
          <p:nvPr/>
        </p:nvSpPr>
        <p:spPr>
          <a:xfrm>
            <a:off x="1979712" y="522920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w(x)= 4      [-4;-</a:t>
            </a:r>
            <a:r>
              <a:rPr lang="hu-HU" sz="2800" dirty="0">
                <a:latin typeface="Arial Rounded MT Bold" pitchFamily="34" charset="0"/>
              </a:rPr>
              <a:t>1</a:t>
            </a:r>
            <a:r>
              <a:rPr lang="hu-HU" sz="2800" dirty="0" smtClean="0">
                <a:latin typeface="Arial Rounded MT Bold" pitchFamily="34" charset="0"/>
              </a:rPr>
              <a:t>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x(</a:t>
            </a:r>
            <a:r>
              <a:rPr lang="hu-HU" sz="2800" dirty="0" err="1" smtClean="0">
                <a:latin typeface="Arial Rounded MT Bold" pitchFamily="34" charset="0"/>
              </a:rPr>
              <a:t>x</a:t>
            </a:r>
            <a:r>
              <a:rPr lang="hu-HU" sz="2800" dirty="0" smtClean="0">
                <a:latin typeface="Arial Rounded MT Bold" pitchFamily="34" charset="0"/>
              </a:rPr>
              <a:t>)=4       [1;4]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fa1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 l="49454" t="33094" r="20277" b="29875"/>
          <a:stretch>
            <a:fillRect/>
          </a:stretch>
        </p:blipFill>
        <p:spPr bwMode="auto">
          <a:xfrm>
            <a:off x="0" y="0"/>
            <a:ext cx="29523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zövegdoboz 5"/>
          <p:cNvSpPr txBox="1"/>
          <p:nvPr/>
        </p:nvSpPr>
        <p:spPr>
          <a:xfrm>
            <a:off x="1979712" y="522920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y(x)= 3/4(x+4)+</a:t>
            </a:r>
            <a:r>
              <a:rPr lang="hu-HU" sz="2800" dirty="0" err="1" smtClean="0">
                <a:latin typeface="Arial Rounded MT Bold" pitchFamily="34" charset="0"/>
              </a:rPr>
              <a:t>4</a:t>
            </a:r>
            <a:r>
              <a:rPr lang="hu-HU" sz="2800" dirty="0" smtClean="0">
                <a:latin typeface="Arial Rounded MT Bold" pitchFamily="34" charset="0"/>
              </a:rPr>
              <a:t>     [-4;0]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z(x)= -3/4(x-4)+4    [0;4]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fa1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66712"/>
            <a:ext cx="6705600" cy="6124575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 l="49454" t="33094" r="20277" b="29875"/>
          <a:stretch>
            <a:fillRect/>
          </a:stretch>
        </p:blipFill>
        <p:spPr bwMode="auto">
          <a:xfrm>
            <a:off x="0" y="0"/>
            <a:ext cx="29523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fa1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3870" y="188640"/>
            <a:ext cx="6764251" cy="6511098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 descr="output_COI0hu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7126256" cy="6858000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Teddy</a:t>
            </a:r>
            <a:r>
              <a:rPr lang="hu-HU" dirty="0" smtClean="0"/>
              <a:t> mackó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4171" y="1484784"/>
            <a:ext cx="8718309" cy="67667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u-HU" dirty="0" smtClean="0"/>
              <a:t>másodfokú és lineáris függvény segítségével</a:t>
            </a:r>
            <a:endParaRPr lang="hu-HU" dirty="0"/>
          </a:p>
        </p:txBody>
      </p:sp>
      <p:pic>
        <p:nvPicPr>
          <p:cNvPr id="22530" name="Picture 2" descr="http://www.how-to-draw-cartoons-online.com/image-files/how-to-draw-a-teddy-bear-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3672408" cy="4237394"/>
          </a:xfrm>
          <a:prstGeom prst="rect">
            <a:avLst/>
          </a:prstGeom>
          <a:noFill/>
        </p:spPr>
      </p:pic>
      <p:pic>
        <p:nvPicPr>
          <p:cNvPr id="22532" name="Picture 4" descr="http://4.bp.blogspot.com/-OoMvBiNZvQM/Txwt3nijPaI/AAAAAAAACqo/WRNhfEYbDHk/s1600/Valentine-Teddy-Bear-Wallpap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564904"/>
            <a:ext cx="4896544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hu-HU" dirty="0" smtClean="0"/>
              <a:t>Függvények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512" y="1484784"/>
            <a:ext cx="6059016" cy="21168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dirty="0" smtClean="0"/>
              <a:t>Legyen adott A és B nem üres halmaz. A két halmaz egyértelmű hozzárendelését nevezzük függvénynek.</a:t>
            </a:r>
            <a:endParaRPr lang="hu-HU" dirty="0"/>
          </a:p>
        </p:txBody>
      </p:sp>
      <p:pic>
        <p:nvPicPr>
          <p:cNvPr id="11266" name="Picture 2" descr="http://www.geogebra.org/en/upload/files/magyar/rezita/abszolut/absx2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17032"/>
            <a:ext cx="3616225" cy="2780928"/>
          </a:xfrm>
          <a:prstGeom prst="rect">
            <a:avLst/>
          </a:prstGeom>
          <a:noFill/>
        </p:spPr>
      </p:pic>
      <p:pic>
        <p:nvPicPr>
          <p:cNvPr id="11268" name="Picture 4" descr="https://encrypted-tbn3.gstatic.com/images?q=tbn:ANd9GcT51U97A3UwWmpe477eSCxXlMw0DPinMNk_0SeWinObtO1Qv27m9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717032"/>
            <a:ext cx="4156695" cy="2852936"/>
          </a:xfrm>
          <a:prstGeom prst="rect">
            <a:avLst/>
          </a:prstGeom>
          <a:noFill/>
        </p:spPr>
      </p:pic>
      <p:pic>
        <p:nvPicPr>
          <p:cNvPr id="11270" name="Picture 6" descr="http://upload.wikimedia.org/wikipedia/commons/thumb/0/00/Equation_of_time.png/400px-Equation_of_tim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412776"/>
            <a:ext cx="2664919" cy="217857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macmini.bmp"/>
          <p:cNvPicPr>
            <a:picLocks noChangeAspect="1"/>
          </p:cNvPicPr>
          <p:nvPr/>
        </p:nvPicPr>
        <p:blipFill>
          <a:blip r:embed="rId2" cstate="print"/>
          <a:srcRect l="27389" t="14728" r="28372" b="24134"/>
          <a:stretch>
            <a:fillRect/>
          </a:stretch>
        </p:blipFill>
        <p:spPr>
          <a:xfrm>
            <a:off x="2051720" y="476672"/>
            <a:ext cx="5112568" cy="5907856"/>
          </a:xfrm>
          <a:prstGeom prst="rect">
            <a:avLst/>
          </a:prstGeom>
        </p:spPr>
      </p:pic>
      <p:pic>
        <p:nvPicPr>
          <p:cNvPr id="6" name="Kép 5" descr="ma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366712"/>
            <a:ext cx="6705600" cy="6124575"/>
          </a:xfrm>
          <a:prstGeom prst="rect">
            <a:avLst/>
          </a:prstGeom>
        </p:spPr>
      </p:pic>
      <p:pic>
        <p:nvPicPr>
          <p:cNvPr id="5" name="Kép 4" descr="macmini.bmp"/>
          <p:cNvPicPr>
            <a:picLocks noChangeAspect="1"/>
          </p:cNvPicPr>
          <p:nvPr/>
        </p:nvPicPr>
        <p:blipFill>
          <a:blip r:embed="rId2" cstate="print"/>
          <a:srcRect l="27389" t="14728" r="28372" b="24134"/>
          <a:stretch>
            <a:fillRect/>
          </a:stretch>
        </p:blipFill>
        <p:spPr>
          <a:xfrm>
            <a:off x="0" y="0"/>
            <a:ext cx="2483768" cy="2870132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1979712" y="5903893"/>
            <a:ext cx="518457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a(x)= 1/4x^2-6      [-4;4]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b(x)= -1/4x^2+6    [-4;4]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 descr="ma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66712"/>
            <a:ext cx="6705600" cy="6124575"/>
          </a:xfrm>
          <a:prstGeom prst="rect">
            <a:avLst/>
          </a:prstGeom>
        </p:spPr>
      </p:pic>
      <p:pic>
        <p:nvPicPr>
          <p:cNvPr id="4" name="Kép 3" descr="macmini.bmp"/>
          <p:cNvPicPr>
            <a:picLocks noChangeAspect="1"/>
          </p:cNvPicPr>
          <p:nvPr/>
        </p:nvPicPr>
        <p:blipFill>
          <a:blip r:embed="rId3" cstate="print"/>
          <a:srcRect l="27389" t="14728" r="28372" b="24134"/>
          <a:stretch>
            <a:fillRect/>
          </a:stretch>
        </p:blipFill>
        <p:spPr>
          <a:xfrm>
            <a:off x="0" y="0"/>
            <a:ext cx="2483768" cy="2870132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979712" y="5903893"/>
            <a:ext cx="518457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c(x)= </a:t>
            </a:r>
            <a:r>
              <a:rPr lang="hu-HU" sz="2800" dirty="0" err="1" smtClean="0">
                <a:latin typeface="Arial Rounded MT Bold" pitchFamily="34" charset="0"/>
              </a:rPr>
              <a:t>x</a:t>
            </a:r>
            <a:r>
              <a:rPr lang="hu-HU" sz="2800" dirty="0" smtClean="0">
                <a:latin typeface="Arial Rounded MT Bold" pitchFamily="34" charset="0"/>
              </a:rPr>
              <a:t>^2-4      [-2;2]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d(x)= </a:t>
            </a:r>
            <a:r>
              <a:rPr lang="hu-HU" sz="2800" dirty="0" err="1" smtClean="0">
                <a:latin typeface="Arial Rounded MT Bold" pitchFamily="34" charset="0"/>
              </a:rPr>
              <a:t>-x</a:t>
            </a:r>
            <a:r>
              <a:rPr lang="hu-HU" sz="2800" dirty="0" smtClean="0">
                <a:latin typeface="Arial Rounded MT Bold" pitchFamily="34" charset="0"/>
              </a:rPr>
              <a:t>^2+4    [-2;2]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ma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366712"/>
            <a:ext cx="6705600" cy="6124575"/>
          </a:xfrm>
          <a:prstGeom prst="rect">
            <a:avLst/>
          </a:prstGeom>
        </p:spPr>
      </p:pic>
      <p:pic>
        <p:nvPicPr>
          <p:cNvPr id="3" name="Kép 2" descr="macmini.bmp"/>
          <p:cNvPicPr>
            <a:picLocks noChangeAspect="1"/>
          </p:cNvPicPr>
          <p:nvPr/>
        </p:nvPicPr>
        <p:blipFill>
          <a:blip r:embed="rId4" cstate="print"/>
          <a:srcRect l="27389" t="14728" r="28372" b="24134"/>
          <a:stretch>
            <a:fillRect/>
          </a:stretch>
        </p:blipFill>
        <p:spPr>
          <a:xfrm>
            <a:off x="0" y="0"/>
            <a:ext cx="2483768" cy="2870132"/>
          </a:xfrm>
          <a:prstGeom prst="rect">
            <a:avLst/>
          </a:prstGeom>
        </p:spPr>
      </p:pic>
      <p:grpSp>
        <p:nvGrpSpPr>
          <p:cNvPr id="6" name="Csoportba foglalás 5"/>
          <p:cNvGrpSpPr/>
          <p:nvPr/>
        </p:nvGrpSpPr>
        <p:grpSpPr>
          <a:xfrm>
            <a:off x="0" y="5903893"/>
            <a:ext cx="9144000" cy="954107"/>
            <a:chOff x="0" y="5903893"/>
            <a:chExt cx="9144000" cy="954107"/>
          </a:xfrm>
        </p:grpSpPr>
        <p:sp>
          <p:nvSpPr>
            <p:cNvPr id="4" name="Szövegdoboz 3"/>
            <p:cNvSpPr txBox="1"/>
            <p:nvPr/>
          </p:nvSpPr>
          <p:spPr>
            <a:xfrm>
              <a:off x="0" y="5903893"/>
              <a:ext cx="4716016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smtClean="0">
                  <a:latin typeface="Arial Rounded MT Bold" pitchFamily="34" charset="0"/>
                </a:rPr>
                <a:t>e(x)= 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+4)-7      [-4;-2]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smtClean="0">
                  <a:latin typeface="Arial Rounded MT Bold" pitchFamily="34" charset="0"/>
                </a:rPr>
                <a:t>f(x)= 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+5)-5    [</a:t>
              </a:r>
              <a:r>
                <a:rPr lang="hu-HU" sz="2800" dirty="0" err="1" smtClean="0">
                  <a:latin typeface="Arial Rounded MT Bold" pitchFamily="34" charset="0"/>
                </a:rPr>
                <a:t>-5</a:t>
              </a:r>
              <a:r>
                <a:rPr lang="hu-HU" sz="2800" dirty="0" smtClean="0">
                  <a:latin typeface="Arial Rounded MT Bold" pitchFamily="34" charset="0"/>
                </a:rPr>
                <a:t>;-3.3]</a:t>
              </a:r>
              <a:endParaRPr lang="hu-HU" sz="2800" dirty="0">
                <a:latin typeface="Arial Rounded MT Bold" pitchFamily="34" charset="0"/>
              </a:endParaRPr>
            </a:p>
          </p:txBody>
        </p:sp>
        <p:sp>
          <p:nvSpPr>
            <p:cNvPr id="5" name="Szövegdoboz 4"/>
            <p:cNvSpPr txBox="1"/>
            <p:nvPr/>
          </p:nvSpPr>
          <p:spPr>
            <a:xfrm>
              <a:off x="4716016" y="5903893"/>
              <a:ext cx="4427984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smtClean="0">
                  <a:latin typeface="Arial Rounded MT Bold" pitchFamily="34" charset="0"/>
                </a:rPr>
                <a:t>g(x)= -(x-4)-7      [2;4]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smtClean="0">
                  <a:latin typeface="Arial Rounded MT Bold" pitchFamily="34" charset="0"/>
                </a:rPr>
                <a:t>h(x)= -(x-5)-5     [3.3;5]</a:t>
              </a:r>
              <a:endParaRPr lang="hu-HU" sz="2800" dirty="0">
                <a:latin typeface="Arial Rounded MT Bold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ma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66712"/>
            <a:ext cx="6705600" cy="6124575"/>
          </a:xfrm>
          <a:prstGeom prst="rect">
            <a:avLst/>
          </a:prstGeom>
        </p:spPr>
      </p:pic>
      <p:pic>
        <p:nvPicPr>
          <p:cNvPr id="3" name="Kép 2" descr="macmini.bmp"/>
          <p:cNvPicPr>
            <a:picLocks noChangeAspect="1"/>
          </p:cNvPicPr>
          <p:nvPr/>
        </p:nvPicPr>
        <p:blipFill>
          <a:blip r:embed="rId3" cstate="print"/>
          <a:srcRect l="27389" t="14728" r="28372" b="24134"/>
          <a:stretch>
            <a:fillRect/>
          </a:stretch>
        </p:blipFill>
        <p:spPr>
          <a:xfrm>
            <a:off x="0" y="0"/>
            <a:ext cx="2483768" cy="2870132"/>
          </a:xfrm>
          <a:prstGeom prst="rect">
            <a:avLst/>
          </a:prstGeom>
        </p:spPr>
      </p:pic>
      <p:grpSp>
        <p:nvGrpSpPr>
          <p:cNvPr id="4" name="Csoportba foglalás 3"/>
          <p:cNvGrpSpPr/>
          <p:nvPr/>
        </p:nvGrpSpPr>
        <p:grpSpPr>
          <a:xfrm>
            <a:off x="0" y="5903893"/>
            <a:ext cx="9144000" cy="954107"/>
            <a:chOff x="0" y="5903893"/>
            <a:chExt cx="9144000" cy="954107"/>
          </a:xfrm>
        </p:grpSpPr>
        <p:sp>
          <p:nvSpPr>
            <p:cNvPr id="5" name="Szövegdoboz 4"/>
            <p:cNvSpPr txBox="1"/>
            <p:nvPr/>
          </p:nvSpPr>
          <p:spPr>
            <a:xfrm>
              <a:off x="0" y="5903893"/>
              <a:ext cx="4716016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smtClean="0">
                  <a:latin typeface="Arial Rounded MT Bold" pitchFamily="34" charset="0"/>
                </a:rPr>
                <a:t>i(x)= -(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+6)^2-4    [-6.9;-5]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smtClean="0">
                  <a:latin typeface="Arial Rounded MT Bold" pitchFamily="34" charset="0"/>
                </a:rPr>
                <a:t>j(x)= 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+5)^2-8     [-6.9;-4]</a:t>
              </a:r>
              <a:endParaRPr lang="hu-HU" sz="2800" dirty="0">
                <a:latin typeface="Arial Rounded MT Bold" pitchFamily="34" charset="0"/>
              </a:endParaRPr>
            </a:p>
          </p:txBody>
        </p:sp>
        <p:sp>
          <p:nvSpPr>
            <p:cNvPr id="6" name="Szövegdoboz 5"/>
            <p:cNvSpPr txBox="1"/>
            <p:nvPr/>
          </p:nvSpPr>
          <p:spPr>
            <a:xfrm>
              <a:off x="4716016" y="5903893"/>
              <a:ext cx="4427984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smtClean="0">
                  <a:latin typeface="Arial Rounded MT Bold" pitchFamily="34" charset="0"/>
                </a:rPr>
                <a:t>k(x)= -(x-6)^2-4    [5;6.9]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smtClean="0">
                  <a:latin typeface="Arial Rounded MT Bold" pitchFamily="34" charset="0"/>
                </a:rPr>
                <a:t>l(x)= (x-5)^2-8    [4;6.9]</a:t>
              </a:r>
              <a:endParaRPr lang="hu-HU" sz="2800" dirty="0">
                <a:latin typeface="Arial Rounded MT Bold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ma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366712"/>
            <a:ext cx="6705600" cy="6124575"/>
          </a:xfrm>
          <a:prstGeom prst="rect">
            <a:avLst/>
          </a:prstGeom>
        </p:spPr>
      </p:pic>
      <p:pic>
        <p:nvPicPr>
          <p:cNvPr id="3" name="Kép 2" descr="macmini.bmp"/>
          <p:cNvPicPr>
            <a:picLocks noChangeAspect="1"/>
          </p:cNvPicPr>
          <p:nvPr/>
        </p:nvPicPr>
        <p:blipFill>
          <a:blip r:embed="rId4" cstate="print"/>
          <a:srcRect l="27389" t="14728" r="28372" b="24134"/>
          <a:stretch>
            <a:fillRect/>
          </a:stretch>
        </p:blipFill>
        <p:spPr>
          <a:xfrm>
            <a:off x="0" y="0"/>
            <a:ext cx="2483768" cy="2870132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979712" y="5903893"/>
            <a:ext cx="518457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m(x)= 1/3x^2+6      [-3;3]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n(x)= -1/3x^2+12    [-3;3]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ma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66712"/>
            <a:ext cx="6705600" cy="6124575"/>
          </a:xfrm>
          <a:prstGeom prst="rect">
            <a:avLst/>
          </a:prstGeom>
        </p:spPr>
      </p:pic>
      <p:pic>
        <p:nvPicPr>
          <p:cNvPr id="3" name="Kép 2" descr="macmini.bmp"/>
          <p:cNvPicPr>
            <a:picLocks noChangeAspect="1"/>
          </p:cNvPicPr>
          <p:nvPr/>
        </p:nvPicPr>
        <p:blipFill>
          <a:blip r:embed="rId3" cstate="print"/>
          <a:srcRect l="27389" t="14728" r="28372" b="24134"/>
          <a:stretch>
            <a:fillRect/>
          </a:stretch>
        </p:blipFill>
        <p:spPr>
          <a:xfrm>
            <a:off x="0" y="0"/>
            <a:ext cx="2483768" cy="2870132"/>
          </a:xfrm>
          <a:prstGeom prst="rect">
            <a:avLst/>
          </a:prstGeom>
        </p:spPr>
      </p:pic>
      <p:grpSp>
        <p:nvGrpSpPr>
          <p:cNvPr id="4" name="Csoportba foglalás 3"/>
          <p:cNvGrpSpPr/>
          <p:nvPr/>
        </p:nvGrpSpPr>
        <p:grpSpPr>
          <a:xfrm>
            <a:off x="0" y="5903893"/>
            <a:ext cx="9144000" cy="954107"/>
            <a:chOff x="0" y="5903893"/>
            <a:chExt cx="9144000" cy="954107"/>
          </a:xfrm>
        </p:grpSpPr>
        <p:sp>
          <p:nvSpPr>
            <p:cNvPr id="5" name="Szövegdoboz 4"/>
            <p:cNvSpPr txBox="1"/>
            <p:nvPr/>
          </p:nvSpPr>
          <p:spPr>
            <a:xfrm>
              <a:off x="0" y="5903893"/>
              <a:ext cx="4716016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smtClean="0">
                  <a:latin typeface="Arial Rounded MT Bold" pitchFamily="34" charset="0"/>
                </a:rPr>
                <a:t>q(x)= 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+1)^2+9     [-2;0]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smtClean="0">
                  <a:latin typeface="Arial Rounded MT Bold" pitchFamily="34" charset="0"/>
                </a:rPr>
                <a:t>r(x)= (x-1)^2+9     [0;2]</a:t>
              </a:r>
              <a:endParaRPr lang="hu-HU" sz="2800" dirty="0">
                <a:latin typeface="Arial Rounded MT Bold" pitchFamily="34" charset="0"/>
              </a:endParaRPr>
            </a:p>
          </p:txBody>
        </p:sp>
        <p:sp>
          <p:nvSpPr>
            <p:cNvPr id="6" name="Szövegdoboz 5"/>
            <p:cNvSpPr txBox="1"/>
            <p:nvPr/>
          </p:nvSpPr>
          <p:spPr>
            <a:xfrm>
              <a:off x="4716016" y="5903893"/>
              <a:ext cx="4427984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smtClean="0">
                  <a:latin typeface="Arial Rounded MT Bold" pitchFamily="34" charset="0"/>
                </a:rPr>
                <a:t>s(x)= -(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+1)^2+11  [-2;0]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smtClean="0">
                  <a:latin typeface="Arial Rounded MT Bold" pitchFamily="34" charset="0"/>
                </a:rPr>
                <a:t>t(x)= -(x-1)^2+11   [0;2]</a:t>
              </a:r>
              <a:endParaRPr lang="hu-HU" sz="2800" dirty="0">
                <a:latin typeface="Arial Rounded MT Bold" pitchFamily="34" charset="0"/>
              </a:endParaRPr>
            </a:p>
          </p:txBody>
        </p:sp>
      </p:grpSp>
      <p:sp>
        <p:nvSpPr>
          <p:cNvPr id="7" name="Szövegdoboz 6"/>
          <p:cNvSpPr txBox="1"/>
          <p:nvPr/>
        </p:nvSpPr>
        <p:spPr>
          <a:xfrm>
            <a:off x="3959424" y="0"/>
            <a:ext cx="518457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o(x)= </a:t>
            </a:r>
            <a:r>
              <a:rPr lang="hu-HU" sz="2800" dirty="0" err="1" smtClean="0">
                <a:latin typeface="Arial Rounded MT Bold" pitchFamily="34" charset="0"/>
              </a:rPr>
              <a:t>x</a:t>
            </a:r>
            <a:r>
              <a:rPr lang="hu-HU" sz="2800" dirty="0" smtClean="0">
                <a:latin typeface="Arial Rounded MT Bold" pitchFamily="34" charset="0"/>
              </a:rPr>
              <a:t>^2+7     [-1;1]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p(x)= 8         [-1;1]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ma7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66712"/>
            <a:ext cx="6705600" cy="6124575"/>
          </a:xfrm>
          <a:prstGeom prst="rect">
            <a:avLst/>
          </a:prstGeom>
        </p:spPr>
      </p:pic>
      <p:pic>
        <p:nvPicPr>
          <p:cNvPr id="3" name="Kép 2" descr="macmini.bmp"/>
          <p:cNvPicPr>
            <a:picLocks noChangeAspect="1"/>
          </p:cNvPicPr>
          <p:nvPr/>
        </p:nvPicPr>
        <p:blipFill>
          <a:blip r:embed="rId3" cstate="print"/>
          <a:srcRect l="27389" t="14728" r="28372" b="24134"/>
          <a:stretch>
            <a:fillRect/>
          </a:stretch>
        </p:blipFill>
        <p:spPr>
          <a:xfrm>
            <a:off x="0" y="0"/>
            <a:ext cx="2483768" cy="2870132"/>
          </a:xfrm>
          <a:prstGeom prst="rect">
            <a:avLst/>
          </a:prstGeom>
        </p:spPr>
      </p:pic>
      <p:grpSp>
        <p:nvGrpSpPr>
          <p:cNvPr id="4" name="Csoportba foglalás 3"/>
          <p:cNvGrpSpPr/>
          <p:nvPr/>
        </p:nvGrpSpPr>
        <p:grpSpPr>
          <a:xfrm>
            <a:off x="0" y="5903893"/>
            <a:ext cx="9144000" cy="954107"/>
            <a:chOff x="0" y="5903893"/>
            <a:chExt cx="9144000" cy="954107"/>
          </a:xfrm>
        </p:grpSpPr>
        <p:sp>
          <p:nvSpPr>
            <p:cNvPr id="5" name="Szövegdoboz 4"/>
            <p:cNvSpPr txBox="1"/>
            <p:nvPr/>
          </p:nvSpPr>
          <p:spPr>
            <a:xfrm>
              <a:off x="0" y="5903893"/>
              <a:ext cx="4716016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smtClean="0">
                  <a:latin typeface="Arial Rounded MT Bold" pitchFamily="34" charset="0"/>
                </a:rPr>
                <a:t>u(x)= 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+2)^</a:t>
              </a:r>
              <a:r>
                <a:rPr lang="hu-HU" sz="2800" dirty="0" err="1" smtClean="0">
                  <a:latin typeface="Arial Rounded MT Bold" pitchFamily="34" charset="0"/>
                </a:rPr>
                <a:t>2</a:t>
              </a:r>
              <a:r>
                <a:rPr lang="hu-HU" sz="2800" dirty="0" smtClean="0">
                  <a:latin typeface="Arial Rounded MT Bold" pitchFamily="34" charset="0"/>
                </a:rPr>
                <a:t>+10   [-3;-2.4]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smtClean="0">
                  <a:latin typeface="Arial Rounded MT Bold" pitchFamily="34" charset="0"/>
                </a:rPr>
                <a:t>v(x)= (x-2)^2+10  [2.4;3]</a:t>
              </a:r>
              <a:endParaRPr lang="hu-HU" sz="2800" dirty="0">
                <a:latin typeface="Arial Rounded MT Bold" pitchFamily="34" charset="0"/>
              </a:endParaRPr>
            </a:p>
          </p:txBody>
        </p:sp>
        <p:sp>
          <p:nvSpPr>
            <p:cNvPr id="6" name="Szövegdoboz 5"/>
            <p:cNvSpPr txBox="1"/>
            <p:nvPr/>
          </p:nvSpPr>
          <p:spPr>
            <a:xfrm>
              <a:off x="4572000" y="5903893"/>
              <a:ext cx="4572000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smtClean="0">
                  <a:latin typeface="Arial Rounded MT Bold" pitchFamily="34" charset="0"/>
                </a:rPr>
                <a:t>w(x)=-(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+2)^</a:t>
              </a:r>
              <a:r>
                <a:rPr lang="hu-HU" sz="2800" dirty="0" err="1" smtClean="0">
                  <a:latin typeface="Arial Rounded MT Bold" pitchFamily="34" charset="0"/>
                </a:rPr>
                <a:t>2</a:t>
              </a:r>
              <a:r>
                <a:rPr lang="hu-HU" sz="2800" dirty="0" smtClean="0">
                  <a:latin typeface="Arial Rounded MT Bold" pitchFamily="34" charset="0"/>
                </a:rPr>
                <a:t>+12[-3;-1.3]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smtClean="0">
                  <a:latin typeface="Arial Rounded MT Bold" pitchFamily="34" charset="0"/>
                </a:rPr>
                <a:t>x(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)= -(x-2)^2+12  [1.3;3]</a:t>
              </a:r>
              <a:endParaRPr lang="hu-HU" sz="2800" dirty="0">
                <a:latin typeface="Arial Rounded MT Bold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ma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66712"/>
            <a:ext cx="6705600" cy="6124575"/>
          </a:xfrm>
          <a:prstGeom prst="rect">
            <a:avLst/>
          </a:prstGeom>
        </p:spPr>
      </p:pic>
      <p:pic>
        <p:nvPicPr>
          <p:cNvPr id="4" name="Kép 3" descr="macmini.bmp"/>
          <p:cNvPicPr>
            <a:picLocks noChangeAspect="1"/>
          </p:cNvPicPr>
          <p:nvPr/>
        </p:nvPicPr>
        <p:blipFill>
          <a:blip r:embed="rId3" cstate="print"/>
          <a:srcRect l="27389" t="14728" r="28372" b="24134"/>
          <a:stretch>
            <a:fillRect/>
          </a:stretch>
        </p:blipFill>
        <p:spPr>
          <a:xfrm>
            <a:off x="0" y="0"/>
            <a:ext cx="2483768" cy="2870132"/>
          </a:xfrm>
          <a:prstGeom prst="rect">
            <a:avLst/>
          </a:prstGeom>
        </p:spPr>
      </p:pic>
      <p:grpSp>
        <p:nvGrpSpPr>
          <p:cNvPr id="5" name="Csoportba foglalás 4"/>
          <p:cNvGrpSpPr/>
          <p:nvPr/>
        </p:nvGrpSpPr>
        <p:grpSpPr>
          <a:xfrm>
            <a:off x="0" y="5903893"/>
            <a:ext cx="9144000" cy="954107"/>
            <a:chOff x="0" y="5903893"/>
            <a:chExt cx="9144000" cy="954107"/>
          </a:xfrm>
        </p:grpSpPr>
        <p:sp>
          <p:nvSpPr>
            <p:cNvPr id="6" name="Szövegdoboz 5"/>
            <p:cNvSpPr txBox="1"/>
            <p:nvPr/>
          </p:nvSpPr>
          <p:spPr>
            <a:xfrm>
              <a:off x="0" y="5903893"/>
              <a:ext cx="4644008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smtClean="0">
                  <a:latin typeface="Arial Rounded MT Bold" pitchFamily="34" charset="0"/>
                </a:rPr>
                <a:t>y(x)= -(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+3)+4 [-4.45;-2.9]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smtClean="0">
                  <a:latin typeface="Arial Rounded MT Bold" pitchFamily="34" charset="0"/>
                </a:rPr>
                <a:t>z(x)= (x-3)+4 [2.9;4.45]</a:t>
              </a:r>
              <a:endParaRPr lang="hu-HU" sz="2800" dirty="0">
                <a:latin typeface="Arial Rounded MT Bold" pitchFamily="34" charset="0"/>
              </a:endParaRPr>
            </a:p>
          </p:txBody>
        </p:sp>
        <p:sp>
          <p:nvSpPr>
            <p:cNvPr id="7" name="Szövegdoboz 6"/>
            <p:cNvSpPr txBox="1"/>
            <p:nvPr/>
          </p:nvSpPr>
          <p:spPr>
            <a:xfrm>
              <a:off x="4572000" y="5903893"/>
              <a:ext cx="4572000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err="1" smtClean="0">
                  <a:latin typeface="Arial Rounded MT Bold" pitchFamily="34" charset="0"/>
                </a:rPr>
                <a:t>aa</a:t>
              </a:r>
              <a:r>
                <a:rPr lang="hu-HU" sz="2800" dirty="0" smtClean="0">
                  <a:latin typeface="Arial Rounded MT Bold" pitchFamily="34" charset="0"/>
                </a:rPr>
                <a:t>(x)= (x-4)+2   [4;6]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smtClean="0">
                  <a:latin typeface="Arial Rounded MT Bold" pitchFamily="34" charset="0"/>
                </a:rPr>
                <a:t>ab(x)= -(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+4)+2  [-6;4]</a:t>
              </a:r>
              <a:endParaRPr lang="hu-HU" sz="2800" dirty="0">
                <a:latin typeface="Arial Rounded MT Bold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ma9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366712"/>
            <a:ext cx="6705600" cy="6124575"/>
          </a:xfrm>
          <a:prstGeom prst="rect">
            <a:avLst/>
          </a:prstGeom>
        </p:spPr>
      </p:pic>
      <p:pic>
        <p:nvPicPr>
          <p:cNvPr id="5" name="Kép 4" descr="macmini.bmp"/>
          <p:cNvPicPr>
            <a:picLocks noChangeAspect="1"/>
          </p:cNvPicPr>
          <p:nvPr/>
        </p:nvPicPr>
        <p:blipFill>
          <a:blip r:embed="rId4" cstate="print"/>
          <a:srcRect l="27389" t="14728" r="28372" b="24134"/>
          <a:stretch>
            <a:fillRect/>
          </a:stretch>
        </p:blipFill>
        <p:spPr>
          <a:xfrm>
            <a:off x="0" y="0"/>
            <a:ext cx="2483768" cy="2870132"/>
          </a:xfrm>
          <a:prstGeom prst="rect">
            <a:avLst/>
          </a:prstGeom>
        </p:spPr>
      </p:pic>
      <p:grpSp>
        <p:nvGrpSpPr>
          <p:cNvPr id="6" name="Csoportba foglalás 5"/>
          <p:cNvGrpSpPr/>
          <p:nvPr/>
        </p:nvGrpSpPr>
        <p:grpSpPr>
          <a:xfrm>
            <a:off x="2123728" y="0"/>
            <a:ext cx="7020272" cy="6858000"/>
            <a:chOff x="1691680" y="0"/>
            <a:chExt cx="7020272" cy="6858000"/>
          </a:xfrm>
        </p:grpSpPr>
        <p:sp>
          <p:nvSpPr>
            <p:cNvPr id="7" name="Szövegdoboz 6"/>
            <p:cNvSpPr txBox="1"/>
            <p:nvPr/>
          </p:nvSpPr>
          <p:spPr>
            <a:xfrm>
              <a:off x="1691680" y="5903893"/>
              <a:ext cx="4644008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err="1" smtClean="0">
                  <a:latin typeface="Arial Rounded MT Bold" pitchFamily="34" charset="0"/>
                </a:rPr>
                <a:t>ac</a:t>
              </a:r>
              <a:r>
                <a:rPr lang="hu-HU" sz="2800" dirty="0" smtClean="0">
                  <a:latin typeface="Arial Rounded MT Bold" pitchFamily="34" charset="0"/>
                </a:rPr>
                <a:t>(x)=(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+6)^2+4 [-7.45;-6]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smtClean="0">
                  <a:latin typeface="Arial Rounded MT Bold" pitchFamily="34" charset="0"/>
                </a:rPr>
                <a:t>ad(x)= (x-6)^2+4 [6;7.45]</a:t>
              </a:r>
              <a:endParaRPr lang="hu-HU" sz="2800" dirty="0">
                <a:latin typeface="Arial Rounded MT Bold" pitchFamily="34" charset="0"/>
              </a:endParaRPr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3635896" y="0"/>
              <a:ext cx="5076056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800" dirty="0" err="1" smtClean="0">
                  <a:latin typeface="Arial Rounded MT Bold" pitchFamily="34" charset="0"/>
                </a:rPr>
                <a:t>ae</a:t>
              </a:r>
              <a:r>
                <a:rPr lang="hu-HU" sz="2800" dirty="0" smtClean="0">
                  <a:latin typeface="Arial Rounded MT Bold" pitchFamily="34" charset="0"/>
                </a:rPr>
                <a:t>(x)=-(</a:t>
              </a:r>
              <a:r>
                <a:rPr lang="hu-HU" sz="2800" dirty="0" err="1" smtClean="0">
                  <a:latin typeface="Arial Rounded MT Bold" pitchFamily="34" charset="0"/>
                </a:rPr>
                <a:t>x</a:t>
              </a:r>
              <a:r>
                <a:rPr lang="hu-HU" sz="2800" dirty="0" smtClean="0">
                  <a:latin typeface="Arial Rounded MT Bold" pitchFamily="34" charset="0"/>
                </a:rPr>
                <a:t>+6)^2+8 [-7.45;-4.4]</a:t>
              </a:r>
              <a:br>
                <a:rPr lang="hu-HU" sz="2800" dirty="0" smtClean="0">
                  <a:latin typeface="Arial Rounded MT Bold" pitchFamily="34" charset="0"/>
                </a:rPr>
              </a:br>
              <a:r>
                <a:rPr lang="hu-HU" sz="2800" dirty="0" err="1" smtClean="0">
                  <a:latin typeface="Arial Rounded MT Bold" pitchFamily="34" charset="0"/>
                </a:rPr>
                <a:t>af</a:t>
              </a:r>
              <a:r>
                <a:rPr lang="hu-HU" sz="2800" dirty="0" smtClean="0">
                  <a:latin typeface="Arial Rounded MT Bold" pitchFamily="34" charset="0"/>
                </a:rPr>
                <a:t>(x)= -(x-6)^2+8  [4.4;7.45]</a:t>
              </a:r>
              <a:endParaRPr lang="hu-HU" sz="2800" dirty="0">
                <a:latin typeface="Arial Rounded MT Bold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ma1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3" name="Kép 2" descr="macmini.bmp"/>
          <p:cNvPicPr>
            <a:picLocks noChangeAspect="1"/>
          </p:cNvPicPr>
          <p:nvPr/>
        </p:nvPicPr>
        <p:blipFill>
          <a:blip r:embed="rId3" cstate="print"/>
          <a:srcRect l="27389" t="14728" r="28372" b="24134"/>
          <a:stretch>
            <a:fillRect/>
          </a:stretch>
        </p:blipFill>
        <p:spPr>
          <a:xfrm>
            <a:off x="0" y="0"/>
            <a:ext cx="2483768" cy="28701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„Történetünk”</a:t>
            </a:r>
            <a:endParaRPr lang="hu-HU" dirty="0"/>
          </a:p>
        </p:txBody>
      </p:sp>
      <p:pic>
        <p:nvPicPr>
          <p:cNvPr id="6" name="Tartalom helye 5" descr="tumblr_lp60o8CfgN1r0o9tbo1_5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6408712" cy="5101335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ma1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25915"/>
            <a:ext cx="7056784" cy="6006168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artalom helye 5" descr="output_GeieZ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476672"/>
            <a:ext cx="9137149" cy="5760640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WWW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556792"/>
            <a:ext cx="8208912" cy="648072"/>
          </a:xfrm>
        </p:spPr>
        <p:txBody>
          <a:bodyPr/>
          <a:lstStyle/>
          <a:p>
            <a:pPr algn="ctr">
              <a:buNone/>
            </a:pPr>
            <a:r>
              <a:rPr lang="hu-HU" dirty="0"/>
              <a:t>c</a:t>
            </a:r>
            <a:r>
              <a:rPr lang="hu-HU" dirty="0" smtClean="0"/>
              <a:t>sak abszolút érték függvénnyel</a:t>
            </a:r>
            <a:endParaRPr lang="hu-HU" dirty="0"/>
          </a:p>
        </p:txBody>
      </p:sp>
      <p:pic>
        <p:nvPicPr>
          <p:cNvPr id="24578" name="Picture 2" descr="http://kghsz.no-ip.org/hirek/d_n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348880"/>
            <a:ext cx="4762500" cy="3048001"/>
          </a:xfrm>
          <a:prstGeom prst="rect">
            <a:avLst/>
          </a:prstGeom>
          <a:noFill/>
        </p:spPr>
      </p:pic>
      <p:pic>
        <p:nvPicPr>
          <p:cNvPr id="24584" name="Picture 8" descr="http://us.123rf.com/400wm/400/400/amasterpics123/amasterpics1231208/amasterpics123120800162/14821565-internet-world-wide-web-concept-earth-globe-with-www-text-and-computer-hand-cursor-isolated-on-whi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193704"/>
            <a:ext cx="2664296" cy="2664296"/>
          </a:xfrm>
          <a:prstGeom prst="rect">
            <a:avLst/>
          </a:prstGeom>
          <a:noFill/>
        </p:spPr>
      </p:pic>
      <p:pic>
        <p:nvPicPr>
          <p:cNvPr id="24586" name="Picture 10" descr="Fájl:WWW logo by Robert Cailliau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348880"/>
            <a:ext cx="3291750" cy="2420888"/>
          </a:xfrm>
          <a:prstGeom prst="rect">
            <a:avLst/>
          </a:prstGeom>
          <a:solidFill>
            <a:schemeClr val="bg1">
              <a:alpha val="88000"/>
            </a:schemeClr>
          </a:solidFill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 descr="w1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  <p:pic>
        <p:nvPicPr>
          <p:cNvPr id="5" name="Kép 4" descr="w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2699792" y="558924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f(x)= |</a:t>
            </a:r>
            <a:r>
              <a:rPr lang="hu-HU" sz="2800" dirty="0" err="1" smtClean="0">
                <a:latin typeface="Arial Rounded MT Bold" pitchFamily="34" charset="0"/>
              </a:rPr>
              <a:t>x</a:t>
            </a:r>
            <a:r>
              <a:rPr lang="hu-HU" sz="2800" dirty="0" smtClean="0">
                <a:latin typeface="Arial Rounded MT Bold" pitchFamily="34" charset="0"/>
              </a:rPr>
              <a:t>|   [-12;12]</a:t>
            </a:r>
            <a:endParaRPr lang="hu-HU" sz="2800" dirty="0">
              <a:latin typeface="Arial Rounded MT Bold" pitchFamily="34" charset="0"/>
            </a:endParaRPr>
          </a:p>
        </p:txBody>
      </p:sp>
      <p:pic>
        <p:nvPicPr>
          <p:cNvPr id="4" name="Kép 3" descr="w10.jpeg"/>
          <p:cNvPicPr>
            <a:picLocks noChangeAspect="1"/>
          </p:cNvPicPr>
          <p:nvPr/>
        </p:nvPicPr>
        <p:blipFill>
          <a:blip r:embed="rId3" cstate="print"/>
          <a:srcRect l="14328" t="31331" r="12597" b="32392"/>
          <a:stretch>
            <a:fillRect/>
          </a:stretch>
        </p:blipFill>
        <p:spPr>
          <a:xfrm>
            <a:off x="-1" y="0"/>
            <a:ext cx="4443565" cy="19168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w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  <p:pic>
        <p:nvPicPr>
          <p:cNvPr id="3" name="Kép 2" descr="w10.jpeg"/>
          <p:cNvPicPr>
            <a:picLocks noChangeAspect="1"/>
          </p:cNvPicPr>
          <p:nvPr/>
        </p:nvPicPr>
        <p:blipFill>
          <a:blip r:embed="rId3" cstate="print"/>
          <a:srcRect l="14328" t="31331" r="12597" b="32392"/>
          <a:stretch>
            <a:fillRect/>
          </a:stretch>
        </p:blipFill>
        <p:spPr>
          <a:xfrm>
            <a:off x="-1" y="0"/>
            <a:ext cx="4443565" cy="1916832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699792" y="558924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g(x)= 2|x|   [-12;12]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w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  <p:pic>
        <p:nvPicPr>
          <p:cNvPr id="3" name="Kép 2" descr="w10.jpeg"/>
          <p:cNvPicPr>
            <a:picLocks noChangeAspect="1"/>
          </p:cNvPicPr>
          <p:nvPr/>
        </p:nvPicPr>
        <p:blipFill>
          <a:blip r:embed="rId3" cstate="print"/>
          <a:srcRect l="14328" t="31331" r="12597" b="32392"/>
          <a:stretch>
            <a:fillRect/>
          </a:stretch>
        </p:blipFill>
        <p:spPr>
          <a:xfrm>
            <a:off x="-1" y="0"/>
            <a:ext cx="4443565" cy="1916832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699792" y="558924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h(x)= 2|x|-8  [-12;12]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w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  <p:pic>
        <p:nvPicPr>
          <p:cNvPr id="3" name="Kép 2" descr="w10.jpeg"/>
          <p:cNvPicPr>
            <a:picLocks noChangeAspect="1"/>
          </p:cNvPicPr>
          <p:nvPr/>
        </p:nvPicPr>
        <p:blipFill>
          <a:blip r:embed="rId3" cstate="print"/>
          <a:srcRect l="14328" t="31331" r="12597" b="32392"/>
          <a:stretch>
            <a:fillRect/>
          </a:stretch>
        </p:blipFill>
        <p:spPr>
          <a:xfrm>
            <a:off x="-1" y="0"/>
            <a:ext cx="4443565" cy="1916832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483768" y="5589240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i(x)= |2|x|-8|  [-12;12]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 descr="w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  <p:pic>
        <p:nvPicPr>
          <p:cNvPr id="4" name="Kép 3" descr="w10.jpeg"/>
          <p:cNvPicPr>
            <a:picLocks noChangeAspect="1"/>
          </p:cNvPicPr>
          <p:nvPr/>
        </p:nvPicPr>
        <p:blipFill>
          <a:blip r:embed="rId3" cstate="print"/>
          <a:srcRect l="14328" t="31331" r="12597" b="32392"/>
          <a:stretch>
            <a:fillRect/>
          </a:stretch>
        </p:blipFill>
        <p:spPr>
          <a:xfrm>
            <a:off x="-1" y="0"/>
            <a:ext cx="4443565" cy="1916832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2339752" y="5589240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j(x)= |2|x|-8|</a:t>
            </a:r>
            <a:r>
              <a:rPr lang="hu-HU" sz="2800" dirty="0" err="1" smtClean="0">
                <a:latin typeface="Arial Rounded MT Bold" pitchFamily="34" charset="0"/>
              </a:rPr>
              <a:t>-8</a:t>
            </a:r>
            <a:r>
              <a:rPr lang="hu-HU" sz="2800" dirty="0" smtClean="0">
                <a:latin typeface="Arial Rounded MT Bold" pitchFamily="34" charset="0"/>
              </a:rPr>
              <a:t>  [-12;12]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w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  <p:pic>
        <p:nvPicPr>
          <p:cNvPr id="3" name="Kép 2" descr="w10.jpeg"/>
          <p:cNvPicPr>
            <a:picLocks noChangeAspect="1"/>
          </p:cNvPicPr>
          <p:nvPr/>
        </p:nvPicPr>
        <p:blipFill>
          <a:blip r:embed="rId3" cstate="print"/>
          <a:srcRect l="14328" t="31331" r="12597" b="32392"/>
          <a:stretch>
            <a:fillRect/>
          </a:stretch>
        </p:blipFill>
        <p:spPr>
          <a:xfrm>
            <a:off x="-1" y="0"/>
            <a:ext cx="4443565" cy="1916832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051720" y="5589240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k(x)= ||2|x|-8|</a:t>
            </a:r>
            <a:r>
              <a:rPr lang="hu-HU" sz="2800" dirty="0" err="1" smtClean="0">
                <a:latin typeface="Arial Rounded MT Bold" pitchFamily="34" charset="0"/>
              </a:rPr>
              <a:t>-8</a:t>
            </a:r>
            <a:r>
              <a:rPr lang="hu-HU" sz="2800" dirty="0" smtClean="0">
                <a:latin typeface="Arial Rounded MT Bold" pitchFamily="34" charset="0"/>
              </a:rPr>
              <a:t>|  [-12;12]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w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  <p:pic>
        <p:nvPicPr>
          <p:cNvPr id="3" name="Kép 2" descr="w10.jpeg"/>
          <p:cNvPicPr>
            <a:picLocks noChangeAspect="1"/>
          </p:cNvPicPr>
          <p:nvPr/>
        </p:nvPicPr>
        <p:blipFill>
          <a:blip r:embed="rId4" cstate="print"/>
          <a:srcRect l="14328" t="31331" r="12597" b="32392"/>
          <a:stretch>
            <a:fillRect/>
          </a:stretch>
        </p:blipFill>
        <p:spPr>
          <a:xfrm>
            <a:off x="-1" y="0"/>
            <a:ext cx="4443565" cy="1916832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051720" y="5589240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l(x)= ||2|x|-8|</a:t>
            </a:r>
            <a:r>
              <a:rPr lang="hu-HU" sz="2800" dirty="0" err="1" smtClean="0">
                <a:latin typeface="Arial Rounded MT Bold" pitchFamily="34" charset="0"/>
              </a:rPr>
              <a:t>-8</a:t>
            </a:r>
            <a:r>
              <a:rPr lang="hu-HU" sz="2800" dirty="0" smtClean="0">
                <a:latin typeface="Arial Rounded MT Bold" pitchFamily="34" charset="0"/>
              </a:rPr>
              <a:t>|-2 [-12;12]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hu-HU" dirty="0" smtClean="0"/>
              <a:t>Felhasznált függvények:</a:t>
            </a:r>
            <a:endParaRPr lang="hu-H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49828" t="14391" r="14735" b="20641"/>
          <a:stretch>
            <a:fillRect/>
          </a:stretch>
        </p:blipFill>
        <p:spPr bwMode="auto">
          <a:xfrm>
            <a:off x="179512" y="1916832"/>
            <a:ext cx="282795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 l="50738" t="32281" r="21571" b="36219"/>
          <a:stretch>
            <a:fillRect/>
          </a:stretch>
        </p:blipFill>
        <p:spPr bwMode="auto">
          <a:xfrm>
            <a:off x="6228184" y="1988840"/>
            <a:ext cx="270080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/>
          <a:srcRect l="58859" t="37203" r="8657" b="38188"/>
          <a:stretch>
            <a:fillRect/>
          </a:stretch>
        </p:blipFill>
        <p:spPr bwMode="auto">
          <a:xfrm>
            <a:off x="3203848" y="4437112"/>
            <a:ext cx="39287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 cstate="print"/>
          <a:srcRect l="52215" t="34250" r="21724" b="31150"/>
          <a:stretch>
            <a:fillRect/>
          </a:stretch>
        </p:blipFill>
        <p:spPr bwMode="auto">
          <a:xfrm>
            <a:off x="3131840" y="1412776"/>
            <a:ext cx="2952328" cy="29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w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907704" y="5589240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m(x)= |||2|x|-8|</a:t>
            </a:r>
            <a:r>
              <a:rPr lang="hu-HU" sz="2800" dirty="0" err="1" smtClean="0">
                <a:latin typeface="Arial Rounded MT Bold" pitchFamily="34" charset="0"/>
              </a:rPr>
              <a:t>-8</a:t>
            </a:r>
            <a:r>
              <a:rPr lang="hu-HU" sz="2800" dirty="0" smtClean="0">
                <a:latin typeface="Arial Rounded MT Bold" pitchFamily="34" charset="0"/>
              </a:rPr>
              <a:t>|-2| [-12;12]</a:t>
            </a:r>
            <a:endParaRPr lang="hu-HU" sz="2800" dirty="0">
              <a:latin typeface="Arial Rounded MT Bold" pitchFamily="34" charset="0"/>
            </a:endParaRPr>
          </a:p>
        </p:txBody>
      </p:sp>
      <p:pic>
        <p:nvPicPr>
          <p:cNvPr id="6" name="Kép 5" descr="w10.jpeg"/>
          <p:cNvPicPr>
            <a:picLocks noChangeAspect="1"/>
          </p:cNvPicPr>
          <p:nvPr/>
        </p:nvPicPr>
        <p:blipFill>
          <a:blip r:embed="rId3" cstate="print"/>
          <a:srcRect l="14328" t="31331" r="12597" b="32392"/>
          <a:stretch>
            <a:fillRect/>
          </a:stretch>
        </p:blipFill>
        <p:spPr>
          <a:xfrm>
            <a:off x="-1" y="0"/>
            <a:ext cx="4443565" cy="1916832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w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619672" y="5445224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m(x)= |||2|x|-8|</a:t>
            </a:r>
            <a:r>
              <a:rPr lang="hu-HU" sz="2800" dirty="0" err="1" smtClean="0">
                <a:latin typeface="Arial Rounded MT Bold" pitchFamily="34" charset="0"/>
              </a:rPr>
              <a:t>-8</a:t>
            </a:r>
            <a:r>
              <a:rPr lang="hu-HU" sz="2800" dirty="0" smtClean="0">
                <a:latin typeface="Arial Rounded MT Bold" pitchFamily="34" charset="0"/>
              </a:rPr>
              <a:t>|-2| [-12;12]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 n(x)= |||2|x|-8|</a:t>
            </a:r>
            <a:r>
              <a:rPr lang="hu-HU" sz="2800" dirty="0" err="1" smtClean="0">
                <a:latin typeface="Arial Rounded MT Bold" pitchFamily="34" charset="0"/>
              </a:rPr>
              <a:t>-8</a:t>
            </a:r>
            <a:r>
              <a:rPr lang="hu-HU" sz="2800" dirty="0" smtClean="0">
                <a:latin typeface="Arial Rounded MT Bold" pitchFamily="34" charset="0"/>
              </a:rPr>
              <a:t>|-2|+2 [-12;12]</a:t>
            </a:r>
            <a:endParaRPr lang="hu-HU" sz="2800" dirty="0">
              <a:latin typeface="Arial Rounded MT Bold" pitchFamily="34" charset="0"/>
            </a:endParaRPr>
          </a:p>
        </p:txBody>
      </p:sp>
      <p:pic>
        <p:nvPicPr>
          <p:cNvPr id="6" name="Kép 5" descr="w10.jpeg"/>
          <p:cNvPicPr>
            <a:picLocks noChangeAspect="1"/>
          </p:cNvPicPr>
          <p:nvPr/>
        </p:nvPicPr>
        <p:blipFill>
          <a:blip r:embed="rId3" cstate="print"/>
          <a:srcRect l="14328" t="31331" r="12597" b="32392"/>
          <a:stretch>
            <a:fillRect/>
          </a:stretch>
        </p:blipFill>
        <p:spPr>
          <a:xfrm>
            <a:off x="-1" y="0"/>
            <a:ext cx="4443565" cy="1916832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w1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w1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750" y="366712"/>
            <a:ext cx="7048500" cy="6124575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Torta</a:t>
            </a:r>
            <a:endParaRPr lang="hu-HU" dirty="0"/>
          </a:p>
        </p:txBody>
      </p:sp>
      <p:pic>
        <p:nvPicPr>
          <p:cNvPr id="9218" name="Picture 2" descr="http://upload.wikimedia.org/wikipedia/hu/3/3c/Torta_(Warmuz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180065" cy="4536504"/>
          </a:xfrm>
          <a:prstGeom prst="rect">
            <a:avLst/>
          </a:prstGeom>
          <a:noFill/>
        </p:spPr>
      </p:pic>
      <p:pic>
        <p:nvPicPr>
          <p:cNvPr id="9220" name="Picture 4" descr="https://encrypted-tbn3.gstatic.com/images?q=tbn:ANd9GcRHnrxOXGbNMErLUVxldFdR9YV4YHeSQ79gYXLqrx0Ot79RkR4HX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4481" y="1844824"/>
            <a:ext cx="4132632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to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750" y="366712"/>
            <a:ext cx="7793682" cy="6111387"/>
          </a:xfrm>
          <a:prstGeom prst="rect">
            <a:avLst/>
          </a:prstGeom>
        </p:spPr>
      </p:pic>
      <p:pic>
        <p:nvPicPr>
          <p:cNvPr id="5" name="Kép 4" descr="tor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750" y="366712"/>
            <a:ext cx="7810500" cy="6124575"/>
          </a:xfrm>
          <a:prstGeom prst="rect">
            <a:avLst/>
          </a:prstGeom>
        </p:spPr>
      </p:pic>
      <p:pic>
        <p:nvPicPr>
          <p:cNvPr id="3" name="Kép 2" descr="to9.jpeg"/>
          <p:cNvPicPr>
            <a:picLocks noChangeAspect="1"/>
          </p:cNvPicPr>
          <p:nvPr/>
        </p:nvPicPr>
        <p:blipFill>
          <a:blip r:embed="rId2" cstate="print"/>
          <a:srcRect l="15271" t="7674" r="12332" b="6367"/>
          <a:stretch>
            <a:fillRect/>
          </a:stretch>
        </p:blipFill>
        <p:spPr>
          <a:xfrm>
            <a:off x="0" y="-1"/>
            <a:ext cx="2771800" cy="258064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tor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750" y="366712"/>
            <a:ext cx="7810500" cy="6124575"/>
          </a:xfrm>
          <a:prstGeom prst="rect">
            <a:avLst/>
          </a:prstGeom>
        </p:spPr>
      </p:pic>
      <p:pic>
        <p:nvPicPr>
          <p:cNvPr id="3" name="Kép 2" descr="to9.jpeg"/>
          <p:cNvPicPr>
            <a:picLocks noChangeAspect="1"/>
          </p:cNvPicPr>
          <p:nvPr/>
        </p:nvPicPr>
        <p:blipFill>
          <a:blip r:embed="rId3" cstate="print"/>
          <a:srcRect l="15271" t="7674" r="12332" b="6367"/>
          <a:stretch>
            <a:fillRect/>
          </a:stretch>
        </p:blipFill>
        <p:spPr>
          <a:xfrm>
            <a:off x="0" y="-1"/>
            <a:ext cx="2771800" cy="258064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tor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750" y="366712"/>
            <a:ext cx="7810500" cy="6124575"/>
          </a:xfrm>
          <a:prstGeom prst="rect">
            <a:avLst/>
          </a:prstGeom>
        </p:spPr>
      </p:pic>
      <p:pic>
        <p:nvPicPr>
          <p:cNvPr id="3" name="Kép 2" descr="to9.jpeg"/>
          <p:cNvPicPr>
            <a:picLocks noChangeAspect="1"/>
          </p:cNvPicPr>
          <p:nvPr/>
        </p:nvPicPr>
        <p:blipFill>
          <a:blip r:embed="rId3" cstate="print"/>
          <a:srcRect l="15271" t="7674" r="12332" b="6367"/>
          <a:stretch>
            <a:fillRect/>
          </a:stretch>
        </p:blipFill>
        <p:spPr>
          <a:xfrm>
            <a:off x="0" y="-1"/>
            <a:ext cx="2771800" cy="258064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tor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750" y="366712"/>
            <a:ext cx="7810500" cy="6124575"/>
          </a:xfrm>
          <a:prstGeom prst="rect">
            <a:avLst/>
          </a:prstGeom>
        </p:spPr>
      </p:pic>
      <p:pic>
        <p:nvPicPr>
          <p:cNvPr id="3" name="Kép 2" descr="to9.jpeg"/>
          <p:cNvPicPr>
            <a:picLocks noChangeAspect="1"/>
          </p:cNvPicPr>
          <p:nvPr/>
        </p:nvPicPr>
        <p:blipFill>
          <a:blip r:embed="rId3" cstate="print"/>
          <a:srcRect l="15271" t="7674" r="12332" b="6367"/>
          <a:stretch>
            <a:fillRect/>
          </a:stretch>
        </p:blipFill>
        <p:spPr>
          <a:xfrm>
            <a:off x="0" y="-1"/>
            <a:ext cx="2771800" cy="258064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to9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750" y="366712"/>
            <a:ext cx="7810500" cy="6124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Fenyőfa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6766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csak lineáris függvények felhasználásával</a:t>
            </a:r>
            <a:endParaRPr lang="hu-HU" dirty="0"/>
          </a:p>
        </p:txBody>
      </p:sp>
      <p:pic>
        <p:nvPicPr>
          <p:cNvPr id="20482" name="Picture 2" descr="http://stepstodraw.com/wp-content/uploads/2012/12/christmas-tree-clip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254" y="2550155"/>
            <a:ext cx="3635388" cy="3635388"/>
          </a:xfrm>
          <a:prstGeom prst="rect">
            <a:avLst/>
          </a:prstGeom>
          <a:solidFill>
            <a:schemeClr val="bg1">
              <a:alpha val="60000"/>
            </a:schemeClr>
          </a:solidFill>
        </p:spPr>
      </p:pic>
      <p:sp>
        <p:nvSpPr>
          <p:cNvPr id="20486" name="AutoShape 6" descr="http://scrapcoloring.com/images/christmas_tree_cricut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488" name="AutoShape 8" descr="http://scrapcoloring.com/images/christmas_tree_cricut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20490" name="Picture 10" descr="http://us.cdn3.123rf.com/168nwm/chudtsankov/chudtsankov1011/chudtsankov101100446/8284541-arbol-de-navidad-de-dibujos-animados-de-contor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492896"/>
            <a:ext cx="3240360" cy="394478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to1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7810500" cy="6124575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 descr="output_S3rA3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20687"/>
            <a:ext cx="9144000" cy="5737649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Autó</a:t>
            </a:r>
            <a:endParaRPr lang="hu-HU" dirty="0"/>
          </a:p>
        </p:txBody>
      </p:sp>
      <p:pic>
        <p:nvPicPr>
          <p:cNvPr id="77826" name="Picture 2" descr="http://wallpaperhd.co/wallpaper/wp-content/uploads/2012/06/03/Wallpaper-ferrari-italia-sports-car-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3802023" cy="2376264"/>
          </a:xfrm>
          <a:prstGeom prst="rect">
            <a:avLst/>
          </a:prstGeom>
          <a:noFill/>
        </p:spPr>
      </p:pic>
      <p:pic>
        <p:nvPicPr>
          <p:cNvPr id="77828" name="Picture 4" descr="http://www.dragoart.com/tuts/pics/8/7299/how-to-draw-a-car-for-kids.jpg"/>
          <p:cNvPicPr>
            <a:picLocks noChangeAspect="1" noChangeArrowheads="1"/>
          </p:cNvPicPr>
          <p:nvPr/>
        </p:nvPicPr>
        <p:blipFill>
          <a:blip r:embed="rId3" cstate="print"/>
          <a:srcRect t="11074" b="9190"/>
          <a:stretch>
            <a:fillRect/>
          </a:stretch>
        </p:blipFill>
        <p:spPr bwMode="auto">
          <a:xfrm>
            <a:off x="4139952" y="1556792"/>
            <a:ext cx="4686300" cy="2592288"/>
          </a:xfrm>
          <a:prstGeom prst="rect">
            <a:avLst/>
          </a:prstGeom>
          <a:noFill/>
        </p:spPr>
      </p:pic>
      <p:pic>
        <p:nvPicPr>
          <p:cNvPr id="77830" name="Picture 6" descr="http://www.sineditor.com/wp-content/uploads/2012/06/how-to-draw-a-3d-car.jpg"/>
          <p:cNvPicPr>
            <a:picLocks noChangeAspect="1" noChangeArrowheads="1"/>
          </p:cNvPicPr>
          <p:nvPr/>
        </p:nvPicPr>
        <p:blipFill>
          <a:blip r:embed="rId4" cstate="print"/>
          <a:srcRect t="31500" b="25976"/>
          <a:stretch>
            <a:fillRect/>
          </a:stretch>
        </p:blipFill>
        <p:spPr bwMode="auto">
          <a:xfrm>
            <a:off x="1619671" y="4437112"/>
            <a:ext cx="5249333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au6.jpeg"/>
          <p:cNvPicPr>
            <a:picLocks noChangeAspect="1"/>
          </p:cNvPicPr>
          <p:nvPr/>
        </p:nvPicPr>
        <p:blipFill>
          <a:blip r:embed="rId2" cstate="print"/>
          <a:srcRect t="29393" b="24754"/>
          <a:stretch>
            <a:fillRect/>
          </a:stretch>
        </p:blipFill>
        <p:spPr>
          <a:xfrm>
            <a:off x="755576" y="1556792"/>
            <a:ext cx="7831015" cy="3456384"/>
          </a:xfrm>
          <a:prstGeom prst="rect">
            <a:avLst/>
          </a:prstGeom>
        </p:spPr>
      </p:pic>
      <p:pic>
        <p:nvPicPr>
          <p:cNvPr id="4" name="Kép 3" descr="au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3" name="Kép 2" descr="au6.jpeg"/>
          <p:cNvPicPr>
            <a:picLocks noChangeAspect="1"/>
          </p:cNvPicPr>
          <p:nvPr/>
        </p:nvPicPr>
        <p:blipFill>
          <a:blip r:embed="rId2" cstate="print"/>
          <a:srcRect l="20683" t="40493" r="19548" b="32759"/>
          <a:stretch>
            <a:fillRect/>
          </a:stretch>
        </p:blipFill>
        <p:spPr>
          <a:xfrm>
            <a:off x="0" y="0"/>
            <a:ext cx="3112497" cy="13407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au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au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au7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au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au9.jpeg"/>
          <p:cNvPicPr>
            <a:picLocks noChangeAspect="1"/>
          </p:cNvPicPr>
          <p:nvPr/>
        </p:nvPicPr>
        <p:blipFill>
          <a:blip r:embed="rId2" cstate="print"/>
          <a:srcRect l="11521" t="34716" r="10390" b="30013"/>
          <a:stretch>
            <a:fillRect/>
          </a:stretch>
        </p:blipFill>
        <p:spPr>
          <a:xfrm>
            <a:off x="179512" y="1628800"/>
            <a:ext cx="8777775" cy="3816424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artalom helye 9" descr="output_UXxsD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88640"/>
            <a:ext cx="6768752" cy="6492251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 l="49454" t="33094" r="20277" b="29875"/>
          <a:stretch>
            <a:fillRect/>
          </a:stretch>
        </p:blipFill>
        <p:spPr bwMode="auto">
          <a:xfrm>
            <a:off x="1475656" y="476672"/>
            <a:ext cx="619978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Kép 31" descr="fa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3" cstate="print"/>
          <a:srcRect l="49454" t="33094" r="20277" b="29875"/>
          <a:stretch>
            <a:fillRect/>
          </a:stretch>
        </p:blipFill>
        <p:spPr bwMode="auto">
          <a:xfrm>
            <a:off x="0" y="0"/>
            <a:ext cx="29523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Szövegdoboz 26"/>
          <p:cNvSpPr txBox="1"/>
          <p:nvPr/>
        </p:nvSpPr>
        <p:spPr>
          <a:xfrm>
            <a:off x="2987824" y="522920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f(x)= -7    [-1;1]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hu-HU" dirty="0" err="1" smtClean="0"/>
              <a:t>Batman</a:t>
            </a:r>
            <a:r>
              <a:rPr lang="hu-HU" dirty="0" smtClean="0"/>
              <a:t> függvény</a:t>
            </a:r>
            <a:endParaRPr lang="hu-HU" dirty="0"/>
          </a:p>
        </p:txBody>
      </p:sp>
      <p:pic>
        <p:nvPicPr>
          <p:cNvPr id="5" name="Tartalom helye 5" descr="tumblr_lp60o8CfgN1r0o9tbo1_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412776"/>
            <a:ext cx="6408712" cy="5101335"/>
          </a:xfrm>
          <a:prstGeom prst="rect">
            <a:avLst/>
          </a:prstGeom>
          <a:solidFill>
            <a:schemeClr val="bg1">
              <a:alpha val="85000"/>
            </a:schemeClr>
          </a:solidFill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batmanf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1400" y="127000"/>
            <a:ext cx="7061200" cy="6604000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1képf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0"/>
            <a:ext cx="6872377" cy="6858000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2képf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0"/>
            <a:ext cx="6840760" cy="6884056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3képf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1574" y="-11443"/>
            <a:ext cx="6840760" cy="6869443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4képf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7090"/>
            <a:ext cx="6912768" cy="6840910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5képf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764704"/>
            <a:ext cx="6168871" cy="4635637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6képf.bmp"/>
          <p:cNvPicPr>
            <a:picLocks noChangeAspect="1"/>
          </p:cNvPicPr>
          <p:nvPr/>
        </p:nvPicPr>
        <p:blipFill>
          <a:blip r:embed="rId2" cstate="print"/>
          <a:srcRect l="6173"/>
          <a:stretch>
            <a:fillRect/>
          </a:stretch>
        </p:blipFill>
        <p:spPr>
          <a:xfrm>
            <a:off x="1691680" y="764704"/>
            <a:ext cx="6048672" cy="469170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kész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912" y="1052736"/>
            <a:ext cx="9158912" cy="41764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b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5" name="Kép 4" descr="kész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631982" cy="16561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fa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 l="49454" t="33094" r="20277" b="29875"/>
          <a:stretch>
            <a:fillRect/>
          </a:stretch>
        </p:blipFill>
        <p:spPr bwMode="auto">
          <a:xfrm>
            <a:off x="0" y="0"/>
            <a:ext cx="29523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zövegdoboz 5"/>
          <p:cNvSpPr txBox="1"/>
          <p:nvPr/>
        </p:nvSpPr>
        <p:spPr>
          <a:xfrm>
            <a:off x="1979712" y="522920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>
                <a:latin typeface="Arial Rounded MT Bold" pitchFamily="34" charset="0"/>
              </a:rPr>
              <a:t>g</a:t>
            </a:r>
            <a:r>
              <a:rPr lang="hu-HU" sz="2800" dirty="0" smtClean="0">
                <a:latin typeface="Arial Rounded MT Bold" pitchFamily="34" charset="0"/>
              </a:rPr>
              <a:t>(x)= -2(x+1)-7    [-2;-1]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h(x)=2(x-1)-7     [1;2]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b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3" name="Kép 2" descr="kész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631982" cy="16561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b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3" name="Kép 2" descr="kész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631982" cy="16561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b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3" name="Kép 2" descr="kész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631982" cy="16561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További érdekes függvények</a:t>
            </a:r>
            <a:endParaRPr lang="hu-HU" dirty="0"/>
          </a:p>
        </p:txBody>
      </p:sp>
      <p:pic>
        <p:nvPicPr>
          <p:cNvPr id="4" name="Kép 3" descr="15918_441224972599663_1455830015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56792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desmos-valentine.jpg"/>
          <p:cNvPicPr>
            <a:picLocks noChangeAspect="1"/>
          </p:cNvPicPr>
          <p:nvPr/>
        </p:nvPicPr>
        <p:blipFill>
          <a:blip r:embed="rId2" cstate="print"/>
          <a:srcRect t="20600" b="23751"/>
          <a:stretch>
            <a:fillRect/>
          </a:stretch>
        </p:blipFill>
        <p:spPr>
          <a:xfrm>
            <a:off x="0" y="620688"/>
            <a:ext cx="9144000" cy="5122890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15918_441224972599663_1455830015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7175"/>
            <a:ext cx="9144000" cy="6343650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erdekes_fuggveny_napigeek.jpg"/>
          <p:cNvPicPr>
            <a:picLocks noChangeAspect="1"/>
          </p:cNvPicPr>
          <p:nvPr/>
        </p:nvPicPr>
        <p:blipFill>
          <a:blip r:embed="rId2" cstate="print"/>
          <a:srcRect t="7977" b="9314"/>
          <a:stretch>
            <a:fillRect/>
          </a:stretch>
        </p:blipFill>
        <p:spPr>
          <a:xfrm>
            <a:off x="0" y="548680"/>
            <a:ext cx="9144000" cy="5688632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20120604_03_szerelemegyenlet.jpg"/>
          <p:cNvPicPr>
            <a:picLocks noChangeAspect="1"/>
          </p:cNvPicPr>
          <p:nvPr/>
        </p:nvPicPr>
        <p:blipFill>
          <a:blip r:embed="rId2" cstate="print"/>
          <a:srcRect t="13461"/>
          <a:stretch>
            <a:fillRect/>
          </a:stretch>
        </p:blipFill>
        <p:spPr>
          <a:xfrm>
            <a:off x="827584" y="0"/>
            <a:ext cx="7634133" cy="6858000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462-polar-bear.png"/>
          <p:cNvPicPr>
            <a:picLocks noChangeAspect="1"/>
          </p:cNvPicPr>
          <p:nvPr/>
        </p:nvPicPr>
        <p:blipFill>
          <a:blip r:embed="rId2" cstate="print"/>
          <a:srcRect b="52100"/>
          <a:stretch>
            <a:fillRect/>
          </a:stretch>
        </p:blipFill>
        <p:spPr>
          <a:xfrm>
            <a:off x="0" y="980728"/>
            <a:ext cx="4605173" cy="4824536"/>
          </a:xfrm>
          <a:prstGeom prst="rect">
            <a:avLst/>
          </a:prstGeom>
        </p:spPr>
      </p:pic>
      <p:pic>
        <p:nvPicPr>
          <p:cNvPr id="3" name="Kép 2" descr="462-polar-bear.png"/>
          <p:cNvPicPr>
            <a:picLocks noChangeAspect="1"/>
          </p:cNvPicPr>
          <p:nvPr/>
        </p:nvPicPr>
        <p:blipFill>
          <a:blip r:embed="rId2" cstate="print"/>
          <a:srcRect t="46850"/>
          <a:stretch>
            <a:fillRect/>
          </a:stretch>
        </p:blipFill>
        <p:spPr>
          <a:xfrm>
            <a:off x="4211982" y="548680"/>
            <a:ext cx="4932018" cy="5733256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 l="23989" t="47579" r="63461" b="25563"/>
          <a:stretch>
            <a:fillRect/>
          </a:stretch>
        </p:blipFill>
        <p:spPr bwMode="auto">
          <a:xfrm>
            <a:off x="251520" y="692696"/>
            <a:ext cx="340974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Picture 5"/>
          <p:cNvPicPr>
            <a:picLocks noChangeAspect="1" noChangeArrowheads="1"/>
          </p:cNvPicPr>
          <p:nvPr/>
        </p:nvPicPr>
        <p:blipFill>
          <a:blip r:embed="rId3" cstate="print"/>
          <a:srcRect l="24899" t="47190" r="56644" b="25391"/>
          <a:stretch>
            <a:fillRect/>
          </a:stretch>
        </p:blipFill>
        <p:spPr bwMode="auto">
          <a:xfrm>
            <a:off x="3851920" y="692696"/>
            <a:ext cx="497627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fa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 l="49454" t="33094" r="20277" b="29875"/>
          <a:stretch>
            <a:fillRect/>
          </a:stretch>
        </p:blipFill>
        <p:spPr bwMode="auto">
          <a:xfrm>
            <a:off x="0" y="0"/>
            <a:ext cx="29523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zövegdoboz 5"/>
          <p:cNvSpPr txBox="1"/>
          <p:nvPr/>
        </p:nvSpPr>
        <p:spPr>
          <a:xfrm>
            <a:off x="1979712" y="522920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>
                <a:latin typeface="Arial Rounded MT Bold" pitchFamily="34" charset="0"/>
              </a:rPr>
              <a:t>k</a:t>
            </a:r>
            <a:r>
              <a:rPr lang="hu-HU" sz="2800" dirty="0" smtClean="0">
                <a:latin typeface="Arial Rounded MT Bold" pitchFamily="34" charset="0"/>
              </a:rPr>
              <a:t>(x)= -5      [-8;-2]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l(x)=-5         [2;</a:t>
            </a:r>
            <a:r>
              <a:rPr lang="hu-HU" sz="2800" dirty="0">
                <a:latin typeface="Arial Rounded MT Bold" pitchFamily="34" charset="0"/>
              </a:rPr>
              <a:t>8</a:t>
            </a:r>
            <a:r>
              <a:rPr lang="hu-HU" sz="2800" dirty="0" smtClean="0">
                <a:latin typeface="Arial Rounded MT Bold" pitchFamily="34" charset="0"/>
              </a:rPr>
              <a:t>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Hasznos linkek: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925144"/>
          </a:xfrm>
        </p:spPr>
        <p:txBody>
          <a:bodyPr>
            <a:normAutofit lnSpcReduction="10000"/>
          </a:bodyPr>
          <a:lstStyle/>
          <a:p>
            <a:r>
              <a:rPr lang="hu-HU" dirty="0" err="1" smtClean="0">
                <a:hlinkClick r:id="rId2"/>
              </a:rPr>
              <a:t>www.desmos.com</a:t>
            </a:r>
            <a:endParaRPr lang="hu-HU" dirty="0" smtClean="0"/>
          </a:p>
          <a:p>
            <a:r>
              <a:rPr lang="hu-HU" dirty="0" err="1" smtClean="0">
                <a:hlinkClick r:id="rId3"/>
              </a:rPr>
              <a:t>www.spikedmath.com</a:t>
            </a:r>
            <a:endParaRPr lang="hu-HU" dirty="0" smtClean="0"/>
          </a:p>
          <a:p>
            <a:r>
              <a:rPr lang="hu-HU" dirty="0" smtClean="0">
                <a:hlinkClick r:id="rId4"/>
              </a:rPr>
              <a:t>http://www.youtube.com/watch?v=M-yAgyrzGdo</a:t>
            </a:r>
            <a:r>
              <a:rPr lang="hu-HU" dirty="0" smtClean="0"/>
              <a:t> – </a:t>
            </a:r>
            <a:r>
              <a:rPr lang="hu-HU" dirty="0" err="1" smtClean="0"/>
              <a:t>Numberphile</a:t>
            </a:r>
            <a:endParaRPr lang="hu-HU" dirty="0" smtClean="0"/>
          </a:p>
          <a:p>
            <a:r>
              <a:rPr lang="hu-HU" dirty="0" smtClean="0">
                <a:hlinkClick r:id="rId5"/>
              </a:rPr>
              <a:t>http://</a:t>
            </a:r>
            <a:r>
              <a:rPr lang="hu-HU" dirty="0" smtClean="0">
                <a:hlinkClick r:id="rId5"/>
              </a:rPr>
              <a:t>www.wolframalpha.com</a:t>
            </a:r>
            <a:endParaRPr lang="hu-HU" dirty="0" smtClean="0"/>
          </a:p>
          <a:p>
            <a:r>
              <a:rPr lang="hu-HU" dirty="0" smtClean="0">
                <a:hlinkClick r:id="rId6"/>
              </a:rPr>
              <a:t>http://</a:t>
            </a:r>
            <a:r>
              <a:rPr lang="hu-HU" dirty="0" smtClean="0">
                <a:hlinkClick r:id="rId6"/>
              </a:rPr>
              <a:t>www.selteco.hu/bannershop/default.htm</a:t>
            </a:r>
            <a:r>
              <a:rPr lang="hu-HU" dirty="0" smtClean="0"/>
              <a:t> - Bannershop GIF Animator 5</a:t>
            </a:r>
            <a:endParaRPr lang="hu-HU" dirty="0" smtClean="0"/>
          </a:p>
          <a:p>
            <a:r>
              <a:rPr lang="hu-HU" dirty="0" err="1" smtClean="0"/>
              <a:t>Equation</a:t>
            </a:r>
            <a:r>
              <a:rPr lang="hu-HU" dirty="0" smtClean="0"/>
              <a:t> </a:t>
            </a:r>
            <a:r>
              <a:rPr lang="hu-HU" dirty="0" err="1" smtClean="0"/>
              <a:t>Grapher</a:t>
            </a:r>
            <a:endParaRPr lang="hu-HU" dirty="0" smtClean="0"/>
          </a:p>
          <a:p>
            <a:r>
              <a:rPr lang="hu-HU" dirty="0" err="1" smtClean="0"/>
              <a:t>Geogebra</a:t>
            </a:r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5327576" y="0"/>
            <a:ext cx="3816424" cy="1569660"/>
          </a:xfrm>
          <a:prstGeom prst="rect">
            <a:avLst/>
          </a:prstGeom>
          <a:solidFill>
            <a:schemeClr val="bg1">
              <a:alpha val="8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sz="9600" dirty="0" smtClean="0">
                <a:latin typeface="Arial Rounded MT Bold" pitchFamily="34" charset="0"/>
              </a:rPr>
              <a:t>Vége</a:t>
            </a:r>
            <a:endParaRPr lang="hu-HU" sz="9600" dirty="0">
              <a:latin typeface="Arial Rounded MT Bold" pitchFamily="34" charset="0"/>
            </a:endParaRPr>
          </a:p>
        </p:txBody>
      </p:sp>
      <p:sp>
        <p:nvSpPr>
          <p:cNvPr id="3" name="Alcím 2"/>
          <p:cNvSpPr txBox="1">
            <a:spLocks/>
          </p:cNvSpPr>
          <p:nvPr/>
        </p:nvSpPr>
        <p:spPr>
          <a:xfrm>
            <a:off x="0" y="5849888"/>
            <a:ext cx="7506989" cy="1008112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Készítette: Dér Leonóra </a:t>
            </a:r>
            <a:r>
              <a:rPr lang="hu-HU" sz="2000" dirty="0" smtClean="0">
                <a:latin typeface="Arial Rounded MT Bold" pitchFamily="34" charset="0"/>
              </a:rPr>
              <a:t> és </a:t>
            </a:r>
            <a:r>
              <a:rPr lang="hu-HU" sz="2000" dirty="0" err="1" smtClean="0">
                <a:latin typeface="Arial Rounded MT Bold" pitchFamily="34" charset="0"/>
              </a:rPr>
              <a:t>Koruhely</a:t>
            </a:r>
            <a:r>
              <a:rPr lang="hu-HU" sz="2000" dirty="0" smtClean="0">
                <a:latin typeface="Arial Rounded MT Bold" pitchFamily="34" charset="0"/>
              </a:rPr>
              <a:t> Gábor </a:t>
            </a: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/>
            </a:r>
            <a:b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</a:b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Madách Imre Gimnázium és Szakközépiskola </a:t>
            </a:r>
            <a:b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</a:b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Salgótarján</a:t>
            </a:r>
            <a:endParaRPr kumimoji="0" lang="hu-H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pic>
        <p:nvPicPr>
          <p:cNvPr id="4" name="Kép 3" descr="batman-curve.jpg"/>
          <p:cNvPicPr>
            <a:picLocks noChangeAspect="1"/>
          </p:cNvPicPr>
          <p:nvPr/>
        </p:nvPicPr>
        <p:blipFill>
          <a:blip r:embed="rId2" cstate="print"/>
          <a:srcRect l="4008" t="27178" r="6883" b="7208"/>
          <a:stretch>
            <a:fillRect/>
          </a:stretch>
        </p:blipFill>
        <p:spPr>
          <a:xfrm rot="1450252">
            <a:off x="222902" y="1619661"/>
            <a:ext cx="8593834" cy="3188035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78035E-7 C -0.00746 -0.0148 -0.01423 -0.02128 -0.02552 -0.03191 C -0.03125 -0.03746 -0.03142 -0.04509 -0.03819 -0.05087 C -0.04566 -0.06613 -0.04166 -0.06012 -0.0493 -0.06983 C -0.05243 -0.07862 -0.05555 -0.08671 -0.05885 -0.09526 C -0.0618 -0.10313 -0.06128 -0.11076 -0.0651 -0.11839 C -0.06823 -0.13966 -0.07725 -0.16023 -0.08107 -0.18197 C -0.08507 -0.20393 -0.08628 -0.22729 -0.08888 -0.24948 C -0.08836 -0.26706 -0.08941 -0.28509 -0.08732 -0.30243 C -0.08698 -0.30567 -0.07326 -0.32532 -0.07152 -0.32786 C -0.06475 -0.33758 -0.05607 -0.35237 -0.04774 -0.35954 C -0.04375 -0.36301 -0.03489 -0.36786 -0.03489 -0.36786 C -0.02586 -0.38035 -0.01562 -0.38243 -0.00329 -0.38914 C -0.00086 -0.39052 0.00087 -0.39376 0.00313 -0.39538 C 0.01181 -0.40162 0.02362 -0.40347 0.03334 -0.40602 C 0.04115 -0.41133 0.04028 -0.41133 0.05052 -0.41434 C 0.05903 -0.41688 0.07605 -0.42081 0.07605 -0.42081 C 0.1132 -0.41966 0.13125 -0.42035 0.16181 -0.41226 C 0.17605 -0.4 0.15608 -0.41596 0.17292 -0.40602 C 0.18507 -0.39885 0.17657 -0.4007 0.18733 -0.39538 C 0.19237 -0.39284 0.19792 -0.39145 0.20296 -0.38914 C 0.21789 -0.37434 0.19931 -0.39122 0.22066 -0.3785 C 0.22691 -0.3748 0.23195 -0.36786 0.23802 -0.3637 C 0.24358 -0.36 0.25 -0.35885 0.25556 -0.35515 C 0.26684 -0.34752 0.27344 -0.33711 0.28403 -0.32995 C 0.29167 -0.31654 0.28698 -0.32393 0.29844 -0.30867 C 0.30209 -0.30382 0.30417 -0.29688 0.30782 -0.2918 C 0.31042 -0.28278 0.31563 -0.27746 0.31893 -0.26867 C 0.32257 -0.25896 0.32639 -0.24879 0.33004 -0.23908 C 0.33785 -0.21873 0.34167 -0.19561 0.34914 -0.1755 C 0.35487 -0.16023 0.36875 -0.13295 0.37292 -0.1163 C 0.38212 -0.08023 0.37726 -0.09457 0.38559 -0.07191 C 0.38612 -0.06706 0.38629 -0.06197 0.38733 -0.05711 C 0.38837 -0.05249 0.39098 -0.04902 0.39202 -0.0444 C 0.39427 -0.03353 0.39532 -0.01804 0.39671 -0.00648 C 0.39427 0.08161 0.39757 0.09734 0.38091 0.16485 C 0.37726 0.17942 0.37483 0.19583 0.36667 0.20716 C 0.36302 0.22705 0.36841 0.20138 0.35712 0.23237 C 0.34862 0.25572 0.34028 0.2726 0.32848 0.29364 C 0.3257 0.29849 0.32431 0.30474 0.32066 0.30844 C 0.31702 0.31214 0.31302 0.31514 0.30955 0.31907 C 0.29775 0.33294 0.28559 0.34659 0.27448 0.36138 C 0.26684 0.37156 0.254 0.37826 0.24445 0.38474 C 0.23507 0.39098 0.22535 0.39815 0.21563 0.4037 C 0.19862 0.41364 0.17952 0.41826 0.16181 0.42474 C 0.15452 0.42751 0.14723 0.4319 0.13959 0.43329 C 0.10348 0.44 0.06893 0.43861 0.03177 0.43953 C -0.00902 0.43491 -0.04982 0.42936 -0.09045 0.42266 C -0.10902 0.41456 -0.12621 0.41202 -0.146 0.40994 C -0.15937 0.40485 -0.17239 0.39815 -0.18576 0.39306 C -0.19253 0.39052 -0.20642 0.38682 -0.20642 0.38682 C -0.22621 0.36832 -0.19392 0.39745 -0.21753 0.38034 C -0.22048 0.37826 -0.22257 0.37433 -0.22552 0.37202 C -0.23593 0.3637 -0.24826 0.35861 -0.25885 0.35075 C -0.26458 0.34635 -0.2684 0.34104 -0.27465 0.33803 C -0.27569 0.33595 -0.27638 0.33364 -0.27777 0.33179 C -0.27916 0.32994 -0.28142 0.32971 -0.28263 0.32763 C -0.28368 0.32578 -0.28333 0.32323 -0.2842 0.32115 C -0.28541 0.31815 -0.28732 0.3156 -0.28888 0.31283 C -0.29184 0.30081 -0.29791 0.29271 -0.30156 0.28115 C -0.30468 0.27098 -0.30833 0.26081 -0.31267 0.25156 C -0.31909 0.23792 -0.31614 0.24855 -0.32066 0.23445 C -0.32326 0.22612 -0.32621 0.21757 -0.32864 0.20924 C -0.33159 0.19907 -0.33194 0.18867 -0.33663 0.17965 C -0.33454 0.11052 -0.34236 0.07722 -0.31753 0.02728 C -0.31458 0.0215 -0.31111 0.01618 -0.30798 0.0104 C -0.30486 0.00462 -0.29843 -0.00995 -0.29531 -0.01272 C -0.28975 -0.01781 -0.28489 -0.02497 -0.27934 -0.0296 C -0.27083 -0.03654 -0.26163 -0.0407 -0.25243 -0.04671 C -0.24583 -0.05087 -0.24027 -0.05642 -0.23333 -0.05919 C -0.22257 -0.06359 -0.2 -0.06775 -0.2 -0.06775 C -0.17777 -0.06706 -0.15555 -0.06706 -0.13333 -0.06567 C -0.11649 -0.06474 -0.09566 -0.05087 -0.08107 -0.04023 C -0.06805 -0.03076 -0.08125 -0.03607 -0.06823 -0.03191 C -0.06319 -0.02474 -0.05642 -0.02382 -0.05086 -0.01711 C -0.04201 -0.00648 -0.03454 0.00555 -0.02378 0.01248 C -0.01805 0.02034 -0.01076 0.02612 -0.00486 0.03375 C 0.0007 0.04092 0.00052 0.04531 0.00782 0.04855 C 0.02153 0.06635 0.03802 0.07537 0.05556 0.08439 C 0.06164 0.09294 0.07396 0.09526 0.08247 0.09711 C 0.09775 0.09641 0.1132 0.09618 0.12848 0.09503 C 0.13698 0.09433 0.13282 0.09294 0.13959 0.08878 C 0.14948 0.08277 0.16007 0.08023 0.16962 0.07398 C 0.17865 0.0615 0.18438 0.04601 0.19358 0.03375 C 0.19514 0.02774 0.2 0.01526 0.20296 0.0104 C 0.20539 0.00647 0.21112 5.78035E-7 0.21112 5.78035E-7 C 0.21389 -0.02313 0.21563 -0.03145 0.21268 -0.05919 C 0.21268 -0.05989 0.20643 -0.06752 0.20625 -0.06775 C 0.19566 -0.07839 0.18733 -0.08347 0.17448 -0.08671 C 0.15365 -0.10636 0.13542 -0.09434 0.10625 -0.09318 C 0.08993 -0.09041 0.07362 -0.08856 0.05695 -0.08671 C 0.05556 -0.08532 0.054 -0.08347 0.05226 -0.08255 C 0.04914 -0.0807 0.04271 -0.07839 0.04271 -0.07839 C 0.04184 -0.077 0.04098 -0.07515 0.03959 -0.07399 C 0.0382 -0.07284 0.03612 -0.0733 0.0349 -0.07191 C 0.03004 -0.06682 0.03316 -0.06521 0.03004 -0.05919 C 0.02882 -0.05665 0.02674 -0.05526 0.02535 -0.05295 C 0.02414 -0.0511 0.02327 -0.04879 0.02223 -0.04671 C 0.02171 -0.04463 0.02171 -0.04208 0.02066 -0.04023 C 0.01945 -0.03815 0.01737 -0.03769 0.0158 -0.03607 C 0.01077 -0.03052 0.00868 -0.02405 0.00313 -0.01919 C 0.00243 -0.01596 -0.00364 -0.00162 -0.00329 5.78035E-7 C -0.00295 0.00138 -0.00104 5.78035E-7 -3.05556E-6 5.78035E-7 Z " pathEditMode="relative" ptsTypes="ffffffffffffffffffffffffffffffffffffffffffffffffffffffffffffffffffffffffffffffffffffffffffffffffff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fa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650" y="366712"/>
            <a:ext cx="6362700" cy="6124575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 l="49454" t="33094" r="20277" b="29875"/>
          <a:stretch>
            <a:fillRect/>
          </a:stretch>
        </p:blipFill>
        <p:spPr bwMode="auto">
          <a:xfrm>
            <a:off x="0" y="0"/>
            <a:ext cx="295232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zövegdoboz 5"/>
          <p:cNvSpPr txBox="1"/>
          <p:nvPr/>
        </p:nvSpPr>
        <p:spPr>
          <a:xfrm>
            <a:off x="1979712" y="522920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latin typeface="Arial Rounded MT Bold" pitchFamily="34" charset="0"/>
              </a:rPr>
              <a:t>m(x)= 3/5(x+8)-5      [-8;-</a:t>
            </a:r>
            <a:r>
              <a:rPr lang="hu-HU" sz="2800" dirty="0">
                <a:latin typeface="Arial Rounded MT Bold" pitchFamily="34" charset="0"/>
              </a:rPr>
              <a:t>3</a:t>
            </a:r>
            <a:r>
              <a:rPr lang="hu-HU" sz="2800" dirty="0" smtClean="0">
                <a:latin typeface="Arial Rounded MT Bold" pitchFamily="34" charset="0"/>
              </a:rPr>
              <a:t>]</a:t>
            </a:r>
            <a:br>
              <a:rPr lang="hu-HU" sz="2800" dirty="0" smtClean="0">
                <a:latin typeface="Arial Rounded MT Bold" pitchFamily="34" charset="0"/>
              </a:rPr>
            </a:br>
            <a:r>
              <a:rPr lang="hu-HU" sz="2800" dirty="0" smtClean="0">
                <a:latin typeface="Arial Rounded MT Bold" pitchFamily="34" charset="0"/>
              </a:rPr>
              <a:t>n(x)= -3/5(x-8)-5      [3;8]</a:t>
            </a:r>
            <a:endParaRPr lang="hu-HU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422</Words>
  <Application>Microsoft Office PowerPoint</Application>
  <PresentationFormat>Diavetítés a képernyőre (4:3 oldalarány)</PresentationFormat>
  <Paragraphs>68</Paragraphs>
  <Slides>81</Slides>
  <Notes>8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81</vt:i4>
      </vt:variant>
    </vt:vector>
  </HeadingPairs>
  <TitlesOfParts>
    <vt:vector size="82" baseType="lpstr">
      <vt:lpstr>Office-téma</vt:lpstr>
      <vt:lpstr>Rajzok vagy függvények?</vt:lpstr>
      <vt:lpstr>Függvények</vt:lpstr>
      <vt:lpstr>„Történetünk”</vt:lpstr>
      <vt:lpstr>Felhasznált függvények:</vt:lpstr>
      <vt:lpstr>Fenyőfa </vt:lpstr>
      <vt:lpstr>6. dia</vt:lpstr>
      <vt:lpstr>7. dia</vt:lpstr>
      <vt:lpstr>8. dia</vt:lpstr>
      <vt:lpstr>9. dia</vt:lpstr>
      <vt:lpstr>10. dia</vt:lpstr>
      <vt:lpstr>11. dia</vt:lpstr>
      <vt:lpstr>12. dia</vt:lpstr>
      <vt:lpstr>13. dia</vt:lpstr>
      <vt:lpstr>14. dia</vt:lpstr>
      <vt:lpstr>15. dia</vt:lpstr>
      <vt:lpstr>16. dia</vt:lpstr>
      <vt:lpstr>17. dia</vt:lpstr>
      <vt:lpstr>18. dia</vt:lpstr>
      <vt:lpstr>Teddy mackó</vt:lpstr>
      <vt:lpstr>20. dia</vt:lpstr>
      <vt:lpstr>21. dia</vt:lpstr>
      <vt:lpstr>22. dia</vt:lpstr>
      <vt:lpstr>23. dia</vt:lpstr>
      <vt:lpstr>24. dia</vt:lpstr>
      <vt:lpstr>25. dia</vt:lpstr>
      <vt:lpstr>26. dia</vt:lpstr>
      <vt:lpstr>27. dia</vt:lpstr>
      <vt:lpstr>28. dia</vt:lpstr>
      <vt:lpstr>29. dia</vt:lpstr>
      <vt:lpstr>30. dia</vt:lpstr>
      <vt:lpstr>31. dia</vt:lpstr>
      <vt:lpstr>WWW</vt:lpstr>
      <vt:lpstr>33. dia</vt:lpstr>
      <vt:lpstr>34. dia</vt:lpstr>
      <vt:lpstr>35. dia</vt:lpstr>
      <vt:lpstr>36. dia</vt:lpstr>
      <vt:lpstr>37. dia</vt:lpstr>
      <vt:lpstr>38. dia</vt:lpstr>
      <vt:lpstr>39. dia</vt:lpstr>
      <vt:lpstr>40. dia</vt:lpstr>
      <vt:lpstr>41. dia</vt:lpstr>
      <vt:lpstr>42. dia</vt:lpstr>
      <vt:lpstr>43. dia</vt:lpstr>
      <vt:lpstr>Torta</vt:lpstr>
      <vt:lpstr>45. dia</vt:lpstr>
      <vt:lpstr>46. dia</vt:lpstr>
      <vt:lpstr>47. dia</vt:lpstr>
      <vt:lpstr>48. dia</vt:lpstr>
      <vt:lpstr>49. dia</vt:lpstr>
      <vt:lpstr>50. dia</vt:lpstr>
      <vt:lpstr>51. dia</vt:lpstr>
      <vt:lpstr>Autó</vt:lpstr>
      <vt:lpstr>53. dia</vt:lpstr>
      <vt:lpstr>54. dia</vt:lpstr>
      <vt:lpstr>55. dia</vt:lpstr>
      <vt:lpstr>56. dia</vt:lpstr>
      <vt:lpstr>57. dia</vt:lpstr>
      <vt:lpstr>58. dia</vt:lpstr>
      <vt:lpstr>59. dia</vt:lpstr>
      <vt:lpstr>Batman függvény</vt:lpstr>
      <vt:lpstr>61. dia</vt:lpstr>
      <vt:lpstr>62. dia</vt:lpstr>
      <vt:lpstr>63. dia</vt:lpstr>
      <vt:lpstr>64. dia</vt:lpstr>
      <vt:lpstr>65. dia</vt:lpstr>
      <vt:lpstr>66. dia</vt:lpstr>
      <vt:lpstr>67. dia</vt:lpstr>
      <vt:lpstr>68. dia</vt:lpstr>
      <vt:lpstr>69. dia</vt:lpstr>
      <vt:lpstr>70. dia</vt:lpstr>
      <vt:lpstr>71. dia</vt:lpstr>
      <vt:lpstr>72. dia</vt:lpstr>
      <vt:lpstr>További érdekes függvények</vt:lpstr>
      <vt:lpstr>74. dia</vt:lpstr>
      <vt:lpstr>75. dia</vt:lpstr>
      <vt:lpstr>76. dia</vt:lpstr>
      <vt:lpstr>77. dia</vt:lpstr>
      <vt:lpstr>78. dia</vt:lpstr>
      <vt:lpstr>79. dia</vt:lpstr>
      <vt:lpstr>Hasznos linkek:</vt:lpstr>
      <vt:lpstr>81. dia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Rajzok vagy függvények?</dc:title>
  <dc:creator>*</dc:creator>
  <cp:lastModifiedBy>Tamás</cp:lastModifiedBy>
  <cp:revision>61</cp:revision>
  <dcterms:created xsi:type="dcterms:W3CDTF">2013-03-29T07:34:17Z</dcterms:created>
  <dcterms:modified xsi:type="dcterms:W3CDTF">2013-03-30T19:37:51Z</dcterms:modified>
</cp:coreProperties>
</file>