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3" r:id="rId4"/>
    <p:sldId id="261" r:id="rId5"/>
    <p:sldId id="264" r:id="rId6"/>
    <p:sldId id="262" r:id="rId7"/>
    <p:sldId id="276" r:id="rId8"/>
    <p:sldId id="278" r:id="rId9"/>
    <p:sldId id="265" r:id="rId10"/>
    <p:sldId id="266" r:id="rId11"/>
    <p:sldId id="267" r:id="rId12"/>
    <p:sldId id="268" r:id="rId13"/>
    <p:sldId id="269" r:id="rId14"/>
    <p:sldId id="274" r:id="rId15"/>
    <p:sldId id="275" r:id="rId16"/>
    <p:sldId id="271" r:id="rId17"/>
    <p:sldId id="273" r:id="rId18"/>
    <p:sldId id="279" r:id="rId19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2769" autoAdjust="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AB441-F140-4E7F-9D6B-C0EBFBD153C2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24B95-61AD-4963-B9F7-F6C555ECE929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 lézer egy olyan fényforrás, amely indukált emissziót használ egybefüggő(monokromatikus) fénysugár létrehozására. </a:t>
            </a:r>
            <a:br>
              <a:rPr lang="hu-HU" dirty="0" smtClean="0">
                <a:latin typeface="Times New Roman" pitchFamily="18" charset="0"/>
                <a:cs typeface="Times New Roman" pitchFamily="18" charset="0"/>
              </a:rPr>
            </a:b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Neve az angol </a:t>
            </a:r>
            <a:r>
              <a:rPr lang="hu-H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ight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mplification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timulated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mission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hu-H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adiation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kifejezés rövidítése. </a:t>
            </a:r>
            <a:br>
              <a:rPr lang="hu-HU" dirty="0" smtClean="0">
                <a:latin typeface="Times New Roman" pitchFamily="18" charset="0"/>
                <a:cs typeface="Times New Roman" pitchFamily="18" charset="0"/>
              </a:rPr>
            </a:b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1905-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ben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Albert Einstein fedezte fel. A tényleges megvalósításhoz hosszú út vezetett. Az első lézert az amerikai Theodore H.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Maiman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fejlesztette ki 1960-ban. Ez rubinlézer volt.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24B95-61AD-4963-B9F7-F6C555ECE929}" type="slidenum">
              <a:rPr lang="sk-SK" smtClean="0"/>
              <a:pPr/>
              <a:t>2</a:t>
            </a:fld>
            <a:endParaRPr 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24B95-61AD-4963-B9F7-F6C555ECE929}" type="slidenum">
              <a:rPr lang="sk-SK" smtClean="0"/>
              <a:pPr/>
              <a:t>4</a:t>
            </a:fld>
            <a:endParaRPr lang="sk-S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sz="1200" dirty="0" smtClean="0"/>
              <a:t>A modern fizika területén a </a:t>
            </a:r>
            <a:r>
              <a:rPr lang="hu-HU" sz="1200" b="1" u="sng" dirty="0" smtClean="0"/>
              <a:t>foton</a:t>
            </a:r>
            <a:r>
              <a:rPr lang="hu-HU" sz="1200" dirty="0" smtClean="0"/>
              <a:t> az elektromágneses jelenségekért felelős elemi részecske. Az elektromágneses kölcsönhatás közvetítője és a fény és a többi elektromágneses hullám minden formájáért ez a részecske felelős. Anyag jelenlétében lelassul, vagy el is nyelődhet a frekvenciájával arányos energiát és lendületet közvetítve. 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24B95-61AD-4963-B9F7-F6C555ECE929}" type="slidenum">
              <a:rPr lang="sk-SK" smtClean="0"/>
              <a:pPr/>
              <a:t>7</a:t>
            </a:fld>
            <a:endParaRPr lang="sk-S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Fizikai tulajdonságai:</a:t>
            </a:r>
            <a:br>
              <a:rPr lang="hu-HU" dirty="0" smtClean="0">
                <a:solidFill>
                  <a:srgbClr val="FF0000"/>
                </a:solidFill>
              </a:rPr>
            </a:br>
            <a:r>
              <a:rPr lang="hu-HU" dirty="0" smtClean="0"/>
              <a:t>A foton tömegtelen, nincs elektromos töltése </a:t>
            </a:r>
            <a:r>
              <a:rPr lang="sk-SK" dirty="0" err="1" smtClean="0"/>
              <a:t>és</a:t>
            </a:r>
            <a:r>
              <a:rPr lang="sk-SK" dirty="0" smtClean="0"/>
              <a:t> </a:t>
            </a:r>
            <a:r>
              <a:rPr lang="sk-SK" dirty="0" err="1" smtClean="0"/>
              <a:t>nem</a:t>
            </a:r>
            <a:r>
              <a:rPr lang="sk-SK" dirty="0" smtClean="0"/>
              <a:t> </a:t>
            </a:r>
            <a:r>
              <a:rPr lang="sk-SK" dirty="0" err="1" smtClean="0"/>
              <a:t>bomlik</a:t>
            </a:r>
            <a:r>
              <a:rPr lang="sk-SK" dirty="0" smtClean="0"/>
              <a:t> </a:t>
            </a:r>
            <a:r>
              <a:rPr lang="sk-SK" dirty="0" err="1" smtClean="0"/>
              <a:t>spontán</a:t>
            </a:r>
            <a:r>
              <a:rPr lang="sk-SK" dirty="0" smtClean="0"/>
              <a:t> </a:t>
            </a:r>
            <a:r>
              <a:rPr lang="sk-SK" dirty="0" err="1" smtClean="0"/>
              <a:t>módon</a:t>
            </a:r>
            <a:r>
              <a:rPr lang="sk-SK" dirty="0" smtClean="0"/>
              <a:t> </a:t>
            </a:r>
            <a:r>
              <a:rPr lang="sk-SK" dirty="0" err="1" smtClean="0"/>
              <a:t>az</a:t>
            </a:r>
            <a:r>
              <a:rPr lang="sk-SK" dirty="0" smtClean="0"/>
              <a:t> </a:t>
            </a:r>
            <a:r>
              <a:rPr lang="sk-SK" dirty="0" err="1" smtClean="0"/>
              <a:t>üres</a:t>
            </a:r>
            <a:r>
              <a:rPr lang="sk-SK" dirty="0" smtClean="0"/>
              <a:t> </a:t>
            </a:r>
            <a:r>
              <a:rPr lang="sk-SK" dirty="0" err="1" smtClean="0"/>
              <a:t>térben</a:t>
            </a:r>
            <a:r>
              <a:rPr lang="sk-SK" dirty="0" smtClean="0"/>
              <a:t>.</a:t>
            </a:r>
            <a:br>
              <a:rPr lang="sk-SK" dirty="0" smtClean="0"/>
            </a:br>
            <a:r>
              <a:rPr lang="sk-SK" dirty="0" smtClean="0"/>
              <a:t>2 </a:t>
            </a:r>
            <a:r>
              <a:rPr lang="sk-SK" dirty="0" err="1" smtClean="0"/>
              <a:t>polarizációs</a:t>
            </a:r>
            <a:r>
              <a:rPr lang="sk-SK" dirty="0" smtClean="0"/>
              <a:t> </a:t>
            </a:r>
            <a:r>
              <a:rPr lang="sk-SK" dirty="0" err="1" smtClean="0"/>
              <a:t>állapota</a:t>
            </a:r>
            <a:r>
              <a:rPr lang="sk-SK" dirty="0" smtClean="0"/>
              <a:t> </a:t>
            </a:r>
            <a:r>
              <a:rPr lang="sk-SK" dirty="0" err="1" smtClean="0"/>
              <a:t>van</a:t>
            </a:r>
            <a:r>
              <a:rPr lang="sk-SK" dirty="0" smtClean="0"/>
              <a:t> </a:t>
            </a:r>
            <a:r>
              <a:rPr lang="sk-SK" dirty="0" err="1" smtClean="0"/>
              <a:t>és</a:t>
            </a:r>
            <a:r>
              <a:rPr lang="sk-SK" dirty="0" smtClean="0"/>
              <a:t> 3 </a:t>
            </a:r>
            <a:r>
              <a:rPr lang="sk-SK" dirty="0" err="1" smtClean="0"/>
              <a:t>folytonos</a:t>
            </a:r>
            <a:r>
              <a:rPr lang="sk-SK" dirty="0" smtClean="0"/>
              <a:t> </a:t>
            </a:r>
            <a:r>
              <a:rPr lang="sk-SK" dirty="0" err="1" smtClean="0"/>
              <a:t>paraméterrel</a:t>
            </a:r>
            <a:r>
              <a:rPr lang="sk-SK" dirty="0" smtClean="0"/>
              <a:t> </a:t>
            </a:r>
            <a:r>
              <a:rPr lang="sk-SK" dirty="0" err="1" smtClean="0"/>
              <a:t>írható</a:t>
            </a:r>
            <a:r>
              <a:rPr lang="sk-SK" dirty="0" smtClean="0"/>
              <a:t> </a:t>
            </a:r>
            <a:r>
              <a:rPr lang="sk-SK" dirty="0" err="1" smtClean="0"/>
              <a:t>le</a:t>
            </a:r>
            <a:r>
              <a:rPr lang="sk-SK" dirty="0" smtClean="0"/>
              <a:t>:</a:t>
            </a:r>
            <a:br>
              <a:rPr lang="sk-SK" dirty="0" smtClean="0"/>
            </a:br>
            <a:r>
              <a:rPr lang="sk-SK" dirty="0" smtClean="0"/>
              <a:t>a </a:t>
            </a:r>
            <a:r>
              <a:rPr lang="sk-SK" dirty="0" err="1" smtClean="0"/>
              <a:t>hullámvektor</a:t>
            </a:r>
            <a:r>
              <a:rPr lang="sk-SK" dirty="0" smtClean="0"/>
              <a:t> </a:t>
            </a:r>
            <a:r>
              <a:rPr lang="sk-SK" dirty="0" err="1" smtClean="0"/>
              <a:t>komponenseivel</a:t>
            </a:r>
            <a:r>
              <a:rPr lang="sk-SK" dirty="0" smtClean="0"/>
              <a:t>, </a:t>
            </a:r>
            <a:r>
              <a:rPr lang="sk-SK" dirty="0" err="1" smtClean="0"/>
              <a:t>amelyet</a:t>
            </a:r>
            <a:r>
              <a:rPr lang="sk-SK" dirty="0" smtClean="0"/>
              <a:t> </a:t>
            </a:r>
            <a:r>
              <a:rPr lang="sk-SK" dirty="0" err="1" smtClean="0"/>
              <a:t>meghatároz</a:t>
            </a:r>
            <a:r>
              <a:rPr lang="sk-SK" dirty="0" smtClean="0"/>
              <a:t> </a:t>
            </a:r>
            <a:r>
              <a:rPr lang="es-ES" dirty="0" smtClean="0"/>
              <a:t>a λ hullámhossza és terjedésének iránya.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24B95-61AD-4963-B9F7-F6C555ECE929}" type="slidenum">
              <a:rPr lang="sk-SK" smtClean="0"/>
              <a:pPr/>
              <a:t>8</a:t>
            </a:fld>
            <a:endParaRPr lang="sk-S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24B95-61AD-4963-B9F7-F6C555ECE929}" type="slidenum">
              <a:rPr lang="sk-SK" smtClean="0"/>
              <a:pPr/>
              <a:t>10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Kliknite sem a upravte štýl predlohy podnadpisov.</a:t>
            </a:r>
            <a:endParaRPr kumimoji="0" lang="en-US"/>
          </a:p>
        </p:txBody>
      </p:sp>
      <p:sp>
        <p:nvSpPr>
          <p:cNvPr id="30" name="Zástupný symbol dátumu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19" name="Zástupný symbol päty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ĺžnik s jedným odstrihnutým a zaobleným roho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uhlý trojuho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10" name="Voľná form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ľná form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ľná form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ľná form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nadpis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0" name="Zástupný symbol tex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ECBD3E-91FA-4218-A6C0-619DB0382334}" type="datetimeFigureOut">
              <a:rPr lang="sk-SK" smtClean="0"/>
              <a:pPr/>
              <a:t>31.3.2013</a:t>
            </a:fld>
            <a:endParaRPr lang="sk-SK"/>
          </a:p>
        </p:txBody>
      </p:sp>
      <p:sp>
        <p:nvSpPr>
          <p:cNvPr id="22" name="Zástupný symbol päty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59C819-8FB3-4AC2-B1C8-B89500FA9BF0}" type="slidenum">
              <a:rPr lang="sk-SK" smtClean="0"/>
              <a:pPr/>
              <a:t>‹#›</a:t>
            </a:fld>
            <a:endParaRPr lang="sk-SK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ľná form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ľná form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 dir="r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851648" cy="1828800"/>
          </a:xfrm>
        </p:spPr>
        <p:txBody>
          <a:bodyPr/>
          <a:lstStyle/>
          <a:p>
            <a:pPr algn="ctr"/>
            <a:r>
              <a:rPr lang="hu-HU" dirty="0" smtClean="0"/>
              <a:t>Lézer működési elve és felhasználása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89304" y="5981700"/>
            <a:ext cx="7854696" cy="1752600"/>
          </a:xfrm>
        </p:spPr>
        <p:txBody>
          <a:bodyPr/>
          <a:lstStyle/>
          <a:p>
            <a:r>
              <a:rPr lang="hu-HU" dirty="0" smtClean="0"/>
              <a:t>Készítette: Pál Dániel 4.A</a:t>
            </a:r>
            <a:br>
              <a:rPr lang="hu-HU" dirty="0" smtClean="0"/>
            </a:br>
            <a:r>
              <a:rPr lang="hu-HU" dirty="0" smtClean="0"/>
              <a:t>Füleki Gimnázium</a:t>
            </a:r>
            <a:endParaRPr lang="sk-SK" dirty="0"/>
          </a:p>
        </p:txBody>
      </p:sp>
    </p:spTree>
  </p:cSld>
  <p:clrMapOvr>
    <a:masterClrMapping/>
  </p:clrMapOvr>
  <p:transition spd="med" advTm="9469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4" presetClass="exit" presetSubtype="1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allAtOnce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ctr"/>
            <a:r>
              <a:rPr lang="hu-HU" dirty="0"/>
              <a:t>Optikai rezonátor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33400" y="4648200"/>
            <a:ext cx="8077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2800" i="0" dirty="0">
                <a:latin typeface="Times New Roman" pitchFamily="18" charset="0"/>
                <a:cs typeface="Times New Roman" pitchFamily="18" charset="0"/>
              </a:rPr>
              <a:t>A lézer közeget két tükör közé helyezik.</a:t>
            </a:r>
          </a:p>
          <a:p>
            <a:pPr>
              <a:spcBef>
                <a:spcPct val="50000"/>
              </a:spcBef>
            </a:pPr>
            <a:r>
              <a:rPr lang="hu-HU" sz="2800" i="0" dirty="0">
                <a:latin typeface="Times New Roman" pitchFamily="18" charset="0"/>
                <a:cs typeface="Times New Roman" pitchFamily="18" charset="0"/>
              </a:rPr>
              <a:t>A fénysugár ide-oda verődik, így a fotonok átlagos úthossza megnő, s vele együtt a stimulált emisszió valószínűsége.</a:t>
            </a:r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1295400" y="1295400"/>
          <a:ext cx="6858000" cy="3255963"/>
        </p:xfrm>
        <a:graphic>
          <a:graphicData uri="http://schemas.openxmlformats.org/presentationml/2006/ole">
            <p:oleObj spid="_x0000_s21506" name="Bitkép alakzat" r:id="rId4" imgW="4153480" imgH="1971950" progId="PBrush">
              <p:embed/>
            </p:oleObj>
          </a:graphicData>
        </a:graphic>
      </p:graphicFrame>
    </p:spTree>
  </p:cSld>
  <p:clrMapOvr>
    <a:masterClrMapping/>
  </p:clrMapOvr>
  <p:transition spd="med" advTm="256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5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250"/>
                            </p:stCondLst>
                            <p:childTnLst>
                              <p:par>
                                <p:cTn id="18" presetID="2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250"/>
                            </p:stCondLst>
                            <p:childTnLst>
                              <p:par>
                                <p:cTn id="29" presetID="14" presetClass="exit" presetSubtype="1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0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250"/>
                            </p:stCondLst>
                            <p:childTnLst>
                              <p:par>
                                <p:cTn id="33" presetID="19" presetClass="exit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250"/>
                            </p:stCondLst>
                            <p:childTnLst>
                              <p:par>
                                <p:cTn id="38" presetID="40" presetClass="exit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6" grpId="1"/>
      <p:bldP spid="16388" grpId="0"/>
      <p:bldP spid="1638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algn="ctr"/>
            <a:r>
              <a:rPr lang="hu-HU" dirty="0" smtClean="0"/>
              <a:t>Lézerek </a:t>
            </a:r>
            <a:r>
              <a:rPr lang="hu-HU" dirty="0" err="1" smtClean="0"/>
              <a:t>tipusai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Rubinlézer</a:t>
            </a:r>
          </a:p>
          <a:p>
            <a:r>
              <a:rPr lang="hu-HU" dirty="0" err="1" smtClean="0"/>
              <a:t>Szilárdtestlézerek</a:t>
            </a:r>
            <a:endParaRPr lang="hu-HU" dirty="0" smtClean="0"/>
          </a:p>
          <a:p>
            <a:r>
              <a:rPr lang="hu-HU" dirty="0" smtClean="0"/>
              <a:t>Gázlézerek</a:t>
            </a:r>
          </a:p>
          <a:p>
            <a:r>
              <a:rPr lang="hu-HU" dirty="0" err="1" smtClean="0"/>
              <a:t>Terawattos</a:t>
            </a:r>
            <a:r>
              <a:rPr lang="hu-HU" dirty="0" smtClean="0"/>
              <a:t> titán lézerek</a:t>
            </a:r>
          </a:p>
          <a:p>
            <a:r>
              <a:rPr lang="hu-HU" dirty="0" smtClean="0"/>
              <a:t>Félvezető(dióda) lézerek</a:t>
            </a:r>
            <a:endParaRPr lang="sk-SK" dirty="0"/>
          </a:p>
        </p:txBody>
      </p:sp>
    </p:spTree>
  </p:cSld>
  <p:clrMapOvr>
    <a:masterClrMapping/>
  </p:clrMapOvr>
  <p:transition spd="med" advTm="25816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950"/>
                            </p:stCondLst>
                            <p:childTnLst>
                              <p:par>
                                <p:cTn id="1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300"/>
                            </p:stCondLst>
                            <p:childTnLst>
                              <p:par>
                                <p:cTn id="2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250"/>
                            </p:stCondLst>
                            <p:childTnLst>
                              <p:par>
                                <p:cTn id="3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800"/>
                            </p:stCondLst>
                            <p:childTnLst>
                              <p:par>
                                <p:cTn id="3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400"/>
                            </p:stCondLst>
                            <p:childTnLst>
                              <p:par>
                                <p:cTn id="42" presetID="16" presetClass="exit" presetSubtype="26" fill="hold" grpId="1" nodeType="afterEffect">
                                  <p:stCondLst>
                                    <p:cond delay="2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arn(in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400"/>
                            </p:stCondLst>
                            <p:childTnLst>
                              <p:par>
                                <p:cTn id="46" presetID="16" presetClass="exit" presetSubtype="26" fill="hold" grpId="1" nodeType="afterEffect">
                                  <p:stCondLst>
                                    <p:cond delay="2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arn(in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400"/>
                            </p:stCondLst>
                            <p:childTnLst>
                              <p:par>
                                <p:cTn id="50" presetID="16" presetClass="exit" presetSubtype="26" fill="hold" grpId="1" nodeType="afterEffect">
                                  <p:stCondLst>
                                    <p:cond delay="2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arn(in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400"/>
                            </p:stCondLst>
                            <p:childTnLst>
                              <p:par>
                                <p:cTn id="54" presetID="16" presetClass="exit" presetSubtype="26" fill="hold" grpId="1" nodeType="afterEffect">
                                  <p:stCondLst>
                                    <p:cond delay="2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arn(in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400"/>
                            </p:stCondLst>
                            <p:childTnLst>
                              <p:par>
                                <p:cTn id="58" presetID="16" presetClass="exit" presetSubtype="26" fill="hold" grpId="1" nodeType="afterEffect">
                                  <p:stCondLst>
                                    <p:cond delay="2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arn(in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400"/>
                            </p:stCondLst>
                            <p:childTnLst>
                              <p:par>
                                <p:cTn id="62" presetID="2" presetClass="exit" presetSubtype="1" fill="hold" grpId="1" nodeType="after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0"/>
            <a:ext cx="8229600" cy="1143000"/>
          </a:xfrm>
        </p:spPr>
        <p:txBody>
          <a:bodyPr/>
          <a:lstStyle/>
          <a:p>
            <a:pPr algn="ctr"/>
            <a:r>
              <a:rPr lang="hu-HU" dirty="0" smtClean="0"/>
              <a:t>Rubin lézer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Anyaga rubinkristály volt, gerjesztésként, pedig egy villanólámpa fényét használta. A rubinkristály két végére féligáteresztő, illetve egy nagy visszaverő-képességű tükörréteget párologtattak.</a:t>
            </a:r>
          </a:p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Amikor a villanólámpa gerjeszti a rubint, akkor létrejön egy  jól meghatározott energiájú fény. A fény először a kristály két végéről sokszor  visszaverődik. Mivel a rubin oldalán nincsen tükör, a sokszori visszaverődés miatt csak azok a sugarak maradnak meg a rendszerben, amelyek párhuzamosak a kristály hossztengelyével. Amikor a fény energiája meghaladja azt a mértéket, amely már ki tud lépni a féligáteresztő tükrön, a lézer világítani kezd. A kilépő fény párhuzamos nyalábokból áll. Ezeknek a lézereknek a hatásfoka alacsony.</a:t>
            </a:r>
            <a:endParaRPr lang="sk-SK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szupepe.hu/kepek/rubinlas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33750" cy="1828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5953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3" presetClass="exit" presetSubtype="16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500"/>
                            </p:stCondLst>
                            <p:childTnLst>
                              <p:par>
                                <p:cTn id="30" presetID="13" presetClass="exit" presetSubtype="16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00"/>
                            </p:stCondLst>
                            <p:childTnLst>
                              <p:par>
                                <p:cTn id="34" presetID="6" presetClass="exit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5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500"/>
                            </p:stCondLst>
                            <p:childTnLst>
                              <p:par>
                                <p:cTn id="38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hu-HU" dirty="0" smtClean="0"/>
              <a:t>Szilárdtest lézerek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Ezeknek a lézereknek a közös vonása, hogy az aktív közegük valamilyen kristályos anyag és az alakja henger. A rezonátor tükröket a henger két alaplapjára felgőzölögtetett ezüst-, vagy más fémrétegből alakítják ki. (Az egyik oldalon vastagon, a másikon vékonyan viszik fel a fémet.)  A szilárdtest lézerek általában impulzusüzemben működnek. Az impulzusüzemű szilárdtest lézerek közös jellemzője a nagy intenzitás és a nagy energiájú impulzus. A szilárdtest lézerek gerjesztését általában optikai gerjesztéssel oldják meg, ehhez nagyteljesítményű villanócsöveket használnak, vagy esetleg egy másik lézert. Teljes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í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tményük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a  20 W–tól 16 kW-ig terjed.</a:t>
            </a:r>
            <a:endParaRPr lang="sk-SK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6031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7" presetClass="exit" presetSubtype="4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16" presetClass="exit" presetSubtype="37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hu-HU" dirty="0" smtClean="0"/>
              <a:t>Gázlézerek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35968" y="1196752"/>
            <a:ext cx="8756511" cy="5328592"/>
          </a:xfrm>
        </p:spPr>
        <p:txBody>
          <a:bodyPr>
            <a:normAutofit lnSpcReduction="10000"/>
          </a:bodyPr>
          <a:lstStyle/>
          <a:p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Olyan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lézerek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amelyekben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lézerhatás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 gáz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halmazállapotú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közegben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kis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nyomású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gázban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vagy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gázkeverékben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jön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létre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sk-SK" dirty="0" smtClean="0">
                <a:latin typeface="Times New Roman" pitchFamily="18" charset="0"/>
                <a:cs typeface="Times New Roman" pitchFamily="18" charset="0"/>
              </a:rPr>
            </a:b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Jóval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nagyobbak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a 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szilárdtest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lézereknél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mivel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a gáz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sokkal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ritkább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közeg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. A 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gerjesztést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elektromos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energiával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például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gázkisüléssel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valósítják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meg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 </a:t>
            </a:r>
            <a:r>
              <a:rPr lang="hu-HU" b="1" dirty="0" smtClean="0">
                <a:latin typeface="Times New Roman" pitchFamily="18" charset="0"/>
                <a:cs typeface="Times New Roman" pitchFamily="18" charset="0"/>
              </a:rPr>
              <a:t>hélium-neon lézer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ben a lézerközeg hélium/neon 10:1 arányú , kb. 1 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torr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 nyomású elegye.</a:t>
            </a:r>
            <a:br>
              <a:rPr lang="hu-HU" dirty="0" smtClean="0">
                <a:latin typeface="Times New Roman" pitchFamily="18" charset="0"/>
                <a:cs typeface="Times New Roman" pitchFamily="18" charset="0"/>
              </a:rPr>
            </a:b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 lézerátmenetet a neonatomok biztosítják a hélium csak segédanyag.</a:t>
            </a:r>
          </a:p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 </a:t>
            </a:r>
            <a:r>
              <a:rPr lang="hu-HU" b="1" dirty="0" smtClean="0">
                <a:latin typeface="Times New Roman" pitchFamily="18" charset="0"/>
                <a:cs typeface="Times New Roman" pitchFamily="18" charset="0"/>
              </a:rPr>
              <a:t>nitrogénlézer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ben a lézeranyag kb. 0,2 bar 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nyomsú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 nitrogéngáz.</a:t>
            </a:r>
            <a:br>
              <a:rPr lang="hu-HU" dirty="0" smtClean="0">
                <a:latin typeface="Times New Roman" pitchFamily="18" charset="0"/>
                <a:cs typeface="Times New Roman" pitchFamily="18" charset="0"/>
              </a:rPr>
            </a:b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 gázkisülésben ütközéssel sokféle gerjesztett elektronállapot jöhet létre, a lézerátmenet a nitrogénmolekulák két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triplett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állapota között történik.</a:t>
            </a:r>
          </a:p>
          <a:p>
            <a:endParaRPr lang="sk-SK" dirty="0"/>
          </a:p>
        </p:txBody>
      </p:sp>
    </p:spTree>
  </p:cSld>
  <p:clrMapOvr>
    <a:masterClrMapping/>
  </p:clrMapOvr>
  <p:transition spd="med" advTm="2784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3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3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7" presetClass="exit" presetSubtype="1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37" presetID="7" presetClass="exit" presetSubtype="1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500"/>
                            </p:stCondLst>
                            <p:childTnLst>
                              <p:par>
                                <p:cTn id="42" presetID="7" presetClass="exit" presetSubtype="1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500"/>
                            </p:stCondLst>
                            <p:childTnLst>
                              <p:par>
                                <p:cTn id="47" presetID="5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50" dur="123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51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5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53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54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data:image/jpeg;base64,/9j/4AAQSkZJRgABAQAAAQABAAD/2wBDAAkGBwgHBgkIBwgKCgkLDRYPDQwMDRsUFRAWIB0iIiAdHx8kKDQsJCYxJx8fLT0tMTU3Ojo6Iys/RD84QzQ5Ojf/2wBDAQoKCg0MDRoPDxo3JR8lNzc3Nzc3Nzc3Nzc3Nzc3Nzc3Nzc3Nzc3Nzc3Nzc3Nzc3Nzc3Nzc3Nzc3Nzc3Nzc3Nzf/wAARCACeAKUDASIAAhEBAxEB/8QAGwAAAgMBAQEAAAAAAAAAAAAAAgMAAQQFBgf/xAA2EAACAgECBQIFAgUCBwAAAAABAgADEQQhBRIxQVEGYRMUIjJxQoEjobHB0VKRJTNicoLh8f/EABoBAAMBAQEBAAAAAAAAAAAAAAECAwQABQb/xAAmEQADAAICAQUAAQUAAAAAAAAAAQIDEQQhEhMiMUFRFGGRoeHw/9oADAMBAAIRAxEAPwDm4kxLkkdGggkklwaGRRkl4kxBooViWJJcA6QnUVJdRZU4yGGDMXBrWCWaK45t0xwCe6np/edPGZx+IH5Hiun1o2rf+Fd4weh/acVOsVmHXcOrvHMAwZTkMhwynyJ0cdZRHmAOujjJrLdG/wAPiI5qzsuqQYH/AJDsfedMEEAjBB6EHIMl1CupIA8FSMhh7ico6e7QMW4fYFX9WltJKH/tPaOuyFx+HWzJ1nHHqChXKXUXVldm2B5TOnpdTRql5tPatgHXHUfkRjO0/sdiWBLG4HvLxOFBAlYjMSsTgCyskZiScAoSSSQDIkuVLnDouSSXAyskxCCyKIwCK2XiReJg4xphqNG9R/UJ0ysz3rzAjyMQJlKkTwq46vh9FrffycrfkbGa+WYPTy8i6yn/AEX5A8BlB/rmdYpA2ivp7MxXERqKVuQqw6zcyHES6QpkrxvR5nX8JBJbDE+VnIIt0VpNdrKx6lTgz27DA2nJ4hwtNQ3NXs3cASmzI0tnM0vHtbVtaEvTw30n/cTvcM4pRxBmrRXSxRzFW32zjYzhpwOy1mUWBGHZxkH950uC8Ms4fY92oZWZhyfwzkIuep/O34jIlUnZkxEnWaVXCHUVhu4LR4Odwcg9JyEaKxJCAknbFEZl52gy4oQgZIMucOixLDQJRMA6rQ5WxGLZMhaTmMHiik5tGxrBiL+4E+JnUkmbKqiyEAEu2AAO8R9GvBTy0kZuEV44nxADoFp29+UzsinaYeAoLbeI6gfr1RRT7IAP8ztBAJGqPXjEmjG1HtM11WJ1mUYmDXAoucQzTFy4J8dnKtGJndwBudoepuADEkADrMgrssPPYg+HjPIzcnMPz1A/nNCfR414W69pbaqisFrHVFXqWOBCTU/MhgKwKe2fub9uwhh6tOqcumoq2Kc4UvseuzE5OM79Z6PWcDS9UGtdLPj1BeEXcOpK/Fs3LCwZIyRjOcDGSMdultvSDm4yxynT+Ty9vw2GCqkeCIHDLHo1R0jf8pl5689vIEmrr+BqLK2LM1bYPOoBUjGQQNshsj3xnvF6NHs4jS56IrHPkdJT6Mdpp6OzvJLzJASM4lyhLAgAQS8SSxOKSgZREaFzIUg2UUMznaCc5jyhlqgG5gdJIpi49XWkIC2dQDMHFuLfD050tFh+MT9bIT/DH58zra/UjS8Putxgop5fydhPDgmyw4yWLZO/eST8j1PQ/jJfrPonpOt6+EqrHKliyfg4/vmdsCc307U1HC6a3zsMrnxOoJJrs9NdJIojaZdZVzIVOMHzNDWEkivc9z2ES9XOOZst5g0Mv6nDGlqoZ3HNY/Use34H94dOj1Gt1A0eiqa7UlD9CAHBYYDHOwA8n9szv6H03rOOOo0zCnT8/wDF1PLggD/T5P8AKe6YcK9IcKt1Hw8lEBconNbcQABnG5PQZ6CXiG+30eXyuViwPxjun/g8Bxv0vd6bOl1vENVo9Tw67UrXqqTUayiseoYE7beB/OYtRxrh9K6/g3DNY1Wg0+ppv0GtrPOaRzIHwTsQOdwPZiMbQfU/qo8b12lbU6JtTp0Df8Pf7OY7BgRvzjpntv5nK4fpLNIGvc8tlh5eTYgbHP79N/IhqtP2iRipry5X/f7FX6YanXanUNqH1Fb2sy2OvKzjyR2miutUBwBk9/bxCxjYdMYx7SZlZ3o8nPaq20XJKzJCZ9ihCEAQ1gGRAPMMCDDEBaEEojVTMFJorEm2b8OPYv4W24iXXBnRRQTjaLt02WJAzIVTPa42CZ7Z5f1NfYlFNaIGByx2z06TmcGX5viFVGpRVsO6sq4/Y+Y31BrW1fEvlNO2K6jyBlP3Hv8A4m7hnD04dqvmLWa3VEDC5wE85Pn2jr2z2JV+ryPb8I9n8anS0rztjAAAAyT+0cOaxct9IPQTg1cR01PEvlmots1TDe2pAcDGe5ztO/wfT3auz5aq35ixjlGfY8vuR4/3irbLXczuglUjCgHxsM5npeCel2uC38RQomcirP3fn/E6/BPT9HD1W7UEW6kfrI2X8QOL8fSnmq0ZDHoz52HsPeaJxqVuzw+Rz8mevT4/9x3FuL6fg9HwdMiveB9NY2CjyfafIvUTa7W8V+eOre/VMvKXGVFa5yFAz9v9e+Z6PWWG5nZmJzucmZTo+ZCzbZ6DG/5k8mR09fRs4nBjDPlXdHnrK9Rp6gKAjXkYNrD6UHnHUwkBVFUuXKgAse+O80vU9DsOxOcxTp4zHjRh5fqU+xUkh2lSp5rL2klSThRY6QhBBhCACCEJesEGEDAy8MckchiEMauO8jR6XHrsfW2TtG2kfAs5iVHI2WA6bQKEA7zUg7CR32e6teGjyXp30tqNFrW1murQVVrmkBw3O2Pu2zt3nXv4a9gL0lQeoZuhMDjnEE4FUflCpa1Sfl33Rf8AqHjft0PtPL6L1XxyjVLbo9URaNgj1Blx4CmUU1b2YK5GLiy5S7Z6z0p6G45xbiD6jV1W6DTNzfEvfAdwdsIB/U4H5n17h3DOGenuHKmlprqprH3k5ZiepJPUkzkemfV1Ou9MLxLV1Cq5AwtqqPMC4xsv5yCPzPmvHvU+u9R6xL9ZcdPRW4ajSVtlF8FvL+/QdhtmaF4wu/k8d+vy78X1KPpHFPUDapCmnJrqxvvufY4nnbbCd2O3jE4aUs3ELdTXcUdlyxyQiKP1EdDOxwnV6TX6canTXC9QxTmxgAjrIVbpnsYuPj461I+unP13AAj7V8fmVYeu5jHb/wCxDmKy0pt7Zj1FCuMnrOffXyzqv0Mw6gZzOnexOREuTluMGCY+wRJE0yz5/NGmDJLkjGYSIWYIhQAQQMIGL6QhAUljlOIQfESDLOYjRtw3pm2m/fG02pYVVm5S2FJwvU+wnEpJ5hk98Ts6U4IDg82Ps6H9/H4mdrTPosVKsZ5fW8Kb1Bpr+KWtdTbysaEswFYKSOQDzhSczy1FdwuqatWZhZ9BX9RB7ed9p9A4/wCn9br9TVbw64L8TK2Cx8JVnqyjt+BOvp/SnBEeiz5Ul6iCCbWwxHcjPneVitI8zlYFkaf2D6f02o0HCKdLfyAqGIVexYgnPvsJxNXwRa+I/ErtVNLzc7q+5XfcD2M9tdQjZPMw/BnP1GlqZGQqCD1zvJ+TdbNOKYU+KRwdVw7VcdUUpqKtFw3mAdVy1twHnsPYT0dFVGm09en0tS1U1rhEXsJg09fyznB+kzZz5hbHWPvYbtFMZC0W7YEUqloCxsTHacx1rTM52jyjNmvZncRDCaGiGG8vJ4+fsXJCIkjGTxM0sSlhdZxFBCWIIhdszhkWN+m8dVW1jcqIWJ3x7eZVNJsUsWVKQfqc9M+B5MNrhy/CpUpVnoTux8k/2k6f4ehhx+K876QxFqrYCluazGGt6geyf5nQ0QRFAAO3fOSfyZzEYzZTZiSqT0sPL30ukdmth2jhZOfVcCBvNAfMn2atKuzQbMxVhzB5pRaEKnQmwQUyOsY2/WATOHf6WzRNjS3baIdsxkiGSwXOZnfrGsYppRIw5L2LYRTiNaA0ojFbFYkhGSMZmYxLEoRldb2WCutSznsJzIym3pFAzQtS1KtupBPMM11Dq48nwP5y816Y/RyW3A7v1VD7eT79IpmL2NYxJZjkk94re+jZKjB3fdfn4Fba9pBbACjCqowqjwBKEESxDpEby1krdDFO8ejTMDGBorRTHk0bK7CD1myu73nMRo1Hk3J6GLO0dRbRLNgmBbIYsiOTauRs1M8WWiueCXnJAeXYbtFMZC2YDGMkZ7ybBaAYRMCURluiiIBhkwDGRnpg4klmSMRM2noNoLkhK1P1WN0Ht7mG1yio1ULyKfuY/c/59vaLtuawgNsi/ag6D/37wINN/I1XOL2x8/pAMQxBEvvCZvJt7YUgkknaCgoQMGQQDp6Gqd4xTEKd4YO8Vlps0K8MPM4MMGDRecpo59pXNFZkzBop6ozmlEwJCYdCO9lwZJRO8Ym6KMGFmDCSbBMkKSHQ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30724" name="AutoShape 4" descr="data:image/jpeg;base64,/9j/4AAQSkZJRgABAQAAAQABAAD/2wBDAAkGBwgHBgkIBwgKCgkLDRYPDQwMDRsUFRAWIB0iIiAdHx8kKDQsJCYxJx8fLT0tMTU3Ojo6Iys/RD84QzQ5Ojf/2wBDAQoKCg0MDRoPDxo3JR8lNzc3Nzc3Nzc3Nzc3Nzc3Nzc3Nzc3Nzc3Nzc3Nzc3Nzc3Nzc3Nzc3Nzc3Nzc3Nzc3Nzf/wAARCACeAKUDASIAAhEBAxEB/8QAGwAAAgMBAQEAAAAAAAAAAAAAAgMAAQQFBgf/xAA2EAACAgECBQIFAgUCBwAAAAABAgADEQQhBRIxQVEGYRMUIjJxQoEjobHB0VKRJTNicoLh8f/EABoBAAMBAQEBAAAAAAAAAAAAAAECAwQABQb/xAAmEQADAAICAQUAAQUAAAAAAAAAAQIDEQQhEhMiMUFRFGGRoeHw/9oADAMBAAIRAxEAPwDm4kxLkkdGggkklwaGRRkl4kxBooViWJJcA6QnUVJdRZU4yGGDMXBrWCWaK45t0xwCe6np/edPGZx+IH5Hiun1o2rf+Fd4weh/acVOsVmHXcOrvHMAwZTkMhwynyJ0cdZRHmAOujjJrLdG/wAPiI5qzsuqQYH/AJDsfedMEEAjBB6EHIMl1CupIA8FSMhh7ico6e7QMW4fYFX9WltJKH/tPaOuyFx+HWzJ1nHHqChXKXUXVldm2B5TOnpdTRql5tPatgHXHUfkRjO0/sdiWBLG4HvLxOFBAlYjMSsTgCyskZiScAoSSSQDIkuVLnDouSSXAyskxCCyKIwCK2XiReJg4xphqNG9R/UJ0ysz3rzAjyMQJlKkTwq46vh9FrffycrfkbGa+WYPTy8i6yn/AEX5A8BlB/rmdYpA2ivp7MxXERqKVuQqw6zcyHES6QpkrxvR5nX8JBJbDE+VnIIt0VpNdrKx6lTgz27DA2nJ4hwtNQ3NXs3cASmzI0tnM0vHtbVtaEvTw30n/cTvcM4pRxBmrRXSxRzFW32zjYzhpwOy1mUWBGHZxkH950uC8Ms4fY92oZWZhyfwzkIuep/O34jIlUnZkxEnWaVXCHUVhu4LR4Odwcg9JyEaKxJCAknbFEZl52gy4oQgZIMucOixLDQJRMA6rQ5WxGLZMhaTmMHiik5tGxrBiL+4E+JnUkmbKqiyEAEu2AAO8R9GvBTy0kZuEV44nxADoFp29+UzsinaYeAoLbeI6gfr1RRT7IAP8ztBAJGqPXjEmjG1HtM11WJ1mUYmDXAoucQzTFy4J8dnKtGJndwBudoepuADEkADrMgrssPPYg+HjPIzcnMPz1A/nNCfR414W69pbaqisFrHVFXqWOBCTU/MhgKwKe2fub9uwhh6tOqcumoq2Kc4UvseuzE5OM79Z6PWcDS9UGtdLPj1BeEXcOpK/Fs3LCwZIyRjOcDGSMdultvSDm4yxynT+Ty9vw2GCqkeCIHDLHo1R0jf8pl5689vIEmrr+BqLK2LM1bYPOoBUjGQQNshsj3xnvF6NHs4jS56IrHPkdJT6Mdpp6OzvJLzJASM4lyhLAgAQS8SSxOKSgZREaFzIUg2UUMznaCc5jyhlqgG5gdJIpi49XWkIC2dQDMHFuLfD050tFh+MT9bIT/DH58zra/UjS8Putxgop5fydhPDgmyw4yWLZO/eST8j1PQ/jJfrPonpOt6+EqrHKliyfg4/vmdsCc307U1HC6a3zsMrnxOoJJrs9NdJIojaZdZVzIVOMHzNDWEkivc9z2ES9XOOZst5g0Mv6nDGlqoZ3HNY/Use34H94dOj1Gt1A0eiqa7UlD9CAHBYYDHOwA8n9szv6H03rOOOo0zCnT8/wDF1PLggD/T5P8AKe6YcK9IcKt1Hw8lEBconNbcQABnG5PQZ6CXiG+30eXyuViwPxjun/g8Bxv0vd6bOl1vENVo9Tw67UrXqqTUayiseoYE7beB/OYtRxrh9K6/g3DNY1Wg0+ppv0GtrPOaRzIHwTsQOdwPZiMbQfU/qo8b12lbU6JtTp0Df8Pf7OY7BgRvzjpntv5nK4fpLNIGvc8tlh5eTYgbHP79N/IhqtP2iRipry5X/f7FX6YanXanUNqH1Fb2sy2OvKzjyR2miutUBwBk9/bxCxjYdMYx7SZlZ3o8nPaq20XJKzJCZ9ihCEAQ1gGRAPMMCDDEBaEEojVTMFJorEm2b8OPYv4W24iXXBnRRQTjaLt02WJAzIVTPa42CZ7Z5f1NfYlFNaIGByx2z06TmcGX5viFVGpRVsO6sq4/Y+Y31BrW1fEvlNO2K6jyBlP3Hv8A4m7hnD04dqvmLWa3VEDC5wE85Pn2jr2z2JV+ryPb8I9n8anS0rztjAAAAyT+0cOaxct9IPQTg1cR01PEvlmots1TDe2pAcDGe5ztO/wfT3auz5aq35ixjlGfY8vuR4/3irbLXczuglUjCgHxsM5npeCel2uC38RQomcirP3fn/E6/BPT9HD1W7UEW6kfrI2X8QOL8fSnmq0ZDHoz52HsPeaJxqVuzw+Rz8mevT4/9x3FuL6fg9HwdMiveB9NY2CjyfafIvUTa7W8V+eOre/VMvKXGVFa5yFAz9v9e+Z6PWWG5nZmJzucmZTo+ZCzbZ6DG/5k8mR09fRs4nBjDPlXdHnrK9Rp6gKAjXkYNrD6UHnHUwkBVFUuXKgAse+O80vU9DsOxOcxTp4zHjRh5fqU+xUkh2lSp5rL2klSThRY6QhBBhCACCEJesEGEDAy8MckchiEMauO8jR6XHrsfW2TtG2kfAs5iVHI2WA6bQKEA7zUg7CR32e6teGjyXp30tqNFrW1murQVVrmkBw3O2Pu2zt3nXv4a9gL0lQeoZuhMDjnEE4FUflCpa1Sfl33Rf8AqHjft0PtPL6L1XxyjVLbo9URaNgj1Blx4CmUU1b2YK5GLiy5S7Z6z0p6G45xbiD6jV1W6DTNzfEvfAdwdsIB/U4H5n17h3DOGenuHKmlprqprH3k5ZiepJPUkzkemfV1Ou9MLxLV1Cq5AwtqqPMC4xsv5yCPzPmvHvU+u9R6xL9ZcdPRW4ajSVtlF8FvL+/QdhtmaF4wu/k8d+vy78X1KPpHFPUDapCmnJrqxvvufY4nnbbCd2O3jE4aUs3ELdTXcUdlyxyQiKP1EdDOxwnV6TX6canTXC9QxTmxgAjrIVbpnsYuPj461I+unP13AAj7V8fmVYeu5jHb/wCxDmKy0pt7Zj1FCuMnrOffXyzqv0Mw6gZzOnexOREuTluMGCY+wRJE0yz5/NGmDJLkjGYSIWYIhQAQQMIGL6QhAUljlOIQfESDLOYjRtw3pm2m/fG02pYVVm5S2FJwvU+wnEpJ5hk98Ts6U4IDg82Ps6H9/H4mdrTPosVKsZ5fW8Kb1Bpr+KWtdTbysaEswFYKSOQDzhSczy1FdwuqatWZhZ9BX9RB7ed9p9A4/wCn9br9TVbw64L8TK2Cx8JVnqyjt+BOvp/SnBEeiz5Ul6iCCbWwxHcjPneVitI8zlYFkaf2D6f02o0HCKdLfyAqGIVexYgnPvsJxNXwRa+I/ErtVNLzc7q+5XfcD2M9tdQjZPMw/BnP1GlqZGQqCD1zvJ+TdbNOKYU+KRwdVw7VcdUUpqKtFw3mAdVy1twHnsPYT0dFVGm09en0tS1U1rhEXsJg09fyznB+kzZz5hbHWPvYbtFMZC0W7YEUqloCxsTHacx1rTM52jyjNmvZncRDCaGiGG8vJ4+fsXJCIkjGTxM0sSlhdZxFBCWIIhdszhkWN+m8dVW1jcqIWJ3x7eZVNJsUsWVKQfqc9M+B5MNrhy/CpUpVnoTux8k/2k6f4ehhx+K876QxFqrYCluazGGt6geyf5nQ0QRFAAO3fOSfyZzEYzZTZiSqT0sPL30ukdmth2jhZOfVcCBvNAfMn2atKuzQbMxVhzB5pRaEKnQmwQUyOsY2/WATOHf6WzRNjS3baIdsxkiGSwXOZnfrGsYppRIw5L2LYRTiNaA0ojFbFYkhGSMZmYxLEoRldb2WCutSznsJzIym3pFAzQtS1KtupBPMM11Dq48nwP5y816Y/RyW3A7v1VD7eT79IpmL2NYxJZjkk94re+jZKjB3fdfn4Fba9pBbACjCqowqjwBKEESxDpEby1krdDFO8ejTMDGBorRTHk0bK7CD1myu73nMRo1Hk3J6GLO0dRbRLNgmBbIYsiOTauRs1M8WWiueCXnJAeXYbtFMZC2YDGMkZ7ybBaAYRMCURluiiIBhkwDGRnpg4klmSMRM2noNoLkhK1P1WN0Ht7mG1yio1ULyKfuY/c/59vaLtuawgNsi/ag6D/37wINN/I1XOL2x8/pAMQxBEvvCZvJt7YUgkknaCgoQMGQQDp6Gqd4xTEKd4YO8Vlps0K8MPM4MMGDRecpo59pXNFZkzBop6ozmlEwJCYdCO9lwZJRO8Ym6KMGFmDCSbBMkKSHQ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30726" name="Picture 6" descr="http://t0.gstatic.com/images?q=tbn:ANd9GcQqPHF7rkoXO0qQz-NK-ekdHaJWdLmAeVyHTdSVebf9sOmI3wjs0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68960"/>
            <a:ext cx="3600400" cy="3438384"/>
          </a:xfrm>
          <a:prstGeom prst="rect">
            <a:avLst/>
          </a:prstGeom>
          <a:noFill/>
        </p:spPr>
      </p:pic>
      <p:pic>
        <p:nvPicPr>
          <p:cNvPr id="30728" name="Picture 8" descr="http://www.kfki.hu/fszemle/archivum/fsz0507/donko05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043648" cy="2736304"/>
          </a:xfrm>
          <a:prstGeom prst="rect">
            <a:avLst/>
          </a:prstGeom>
          <a:noFill/>
        </p:spPr>
      </p:pic>
      <p:pic>
        <p:nvPicPr>
          <p:cNvPr id="30730" name="Picture 10" descr="http://t2.gstatic.com/images?q=tbn:ANd9GcR9HAR5ZXvpqO4xcgoC356Gxzi_2I_Snk09YYODfcW7b26hLZQvQ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60648"/>
            <a:ext cx="4037244" cy="2088232"/>
          </a:xfrm>
          <a:prstGeom prst="rect">
            <a:avLst/>
          </a:prstGeom>
          <a:noFill/>
        </p:spPr>
      </p:pic>
      <p:sp>
        <p:nvSpPr>
          <p:cNvPr id="30732" name="AutoShape 12" descr="data:image/jpeg;base64,/9j/4AAQSkZJRgABAQAAAQABAAD/2wCEAAkGBggRERUUExMUFRUWGBUYGRcYGRgfGhgbHxogFRwcHCMfGyYgGhojHBcXHy8gIyopLCwsFR8xNTAqNSYrLCoBCQoKDQsNGQ4OGjUkHyI1NCw0NTQ0LDQ0NSwsLDQsNC8sLCw1LCwsNSwsLDQsLCw0KSwsLCw1LCksKSkpKSk0Kf/AABEIAEgAYAMBIgACEQEDEQH/xAAbAAABBQEBAAAAAAAAAAAAAAAFAAIDBAYHAf/EADsQAAECBAQCBwMKBwAAAAAAAAECEQADBCEFEjFRBkETIjJhcYGRB6GxI0JSYnLB0eHw8RQVM0OCksL/xAAaAQACAwEBAAAAAAAAAAAAAAADBAABBQIG/8QAIhEAAQQBBAMBAQAAAAAAAAAAAQACAxEEEiEiMRNBUZEj/9oADAMBAAIRAxEAPwDIYVXYZP8Ak0S+hngt0alnKvbIVHqrfVCjfkT2QUXO4g+fMR1AyQTkKWazMTz1caxzrEMXqJ5SqYXWBlzsApTaFRHaPeb/ABjY8KY+ZqAmaorWLAqN2FgHZ7W3eOHD2iiU1VK5JXiK9cqF366S5L36zgg+sNUvGqSd0slZUUpCnQLtd3ToQG94gwJyybJA20HkPTS/iIdTU8wLzEl452XT5NfaO8O+2Rc3qGQFLIDKSrKVNq4azXjG+0/jefWKpylPRmX0pd1akp0LDbUQXpF0qF9KlCEEpU6iliHDEj62t+b6Rk/aXV5p6UJloCUuQtL/ACgUE78w3drEG/SB2rnD/tRnoZFQCtOmYdsePJUb2jxujqE5pSwsd3Lx2844ElEX8Mrq2QsKlrKTuOfj+EFD67VH6u4TIqznjOYNx/TKZFSyFfTHZ8/omNKspIcEFJ0LhvWCAgiwqG+4Q6oaKM5AizWV1IjtTED/ACEBKribCk/3M32QTEJC6XMybRbw+epBCgWI5wVl8Lo+cs97DnBek4Roil2WWsXOp8haAEgqxsUQ4VxhVTORJUEkBKjn5uBGoq6/D5S0y+iM1ZBUQVZUhOjkmwvALAcMpJM1MxKci2WgseqXGUWPN29IuV2J0yZwdKgxZwLqDuR3whM7SUllSaHb9LS11VJlyyrKEi2gDhy33xzf2mT5CjIEsjSa7blQ+LRua7G6FElaikzUnLlQ3WKhybUAc3jmWIYyjO4pZaXuM2ZTf7Hd+UTHJbene0KB+m9Iu0BkypirAEmLlTh06TNKFXynUaGJVcS4gk9VSUdyEpH3Q3H8ZFSvPcEgZgS4KuZGwOsN8yaITFyF1EABRzES1Kub7iFMrp4JSlSgmzJBLR5g9YmWsKYEgg3AI9DYwyvqjMmrXbrKJsABfYCwiNsGlcYIfXxQrmEwwrVvHqoaBBEwuk0mHIGbMQki1yLe/rJO3KCFDU0spJdW25FuRexB5bQDlYJxCsjMZcp93J3b0iev4UShHytSSrQjMAN2AEA8rQnBA49hXf5vhClZRMS5IATcqUXtcWDbwanTKWnmSlTxLBzW6ozKA1BJGjl/OOWUEqUmqTlIypWnXxEbT2kTKhapJAcdYPyuxa/gYkjQ8LNyGNcCHLRzsawuqBQtaBOf+pL7J7lAWbYvHOuMsBxFE5SyCpJZlDTSB6UzEly3kY1eA8VJI6GfcciefdCTxJB/SMWPay3nIx264uTfYXOFpVzjwgx0TG+DaaaM8m3NoxVXhFShTFJfaG8fLjnHH8TmNnQ5I4Hf4hyVNE0sOIjWhi0ToQoJB3/aG6tOiu07II9YQ1jCMuKpXYW3xDiamJOaoWu7tmJO18tvfAqdxTRjsoUrxYfG8ZvoEiHJlxwI2jpEfK8rUYZX0K3WqQjOQ6FOLFwL7xXrK+pm2Wss7s2h/VoH0E9SNC1tv1tFiWATvA3pWa62RSgq5CE5TLBijWqllTgNFiVLiGopJxuElt2tAI27mklGwakSwbHpgOVSr8n+d3eMHJsuknjS45H9WjBzac/SSPf8ILYZiZNio5+RNgruPfsYWyMPfXHsUnl4Gk+WLYp2IcFTFElF33t+8VJXC89gCoWewCidfBo2FPjkwpCSlIazlPWHryiGow/EqiyelWORQFf82iQ5EgOl6Pi5wbwlBJWZGAUyO2SPtqSn3O8SpXgkttCfqpKn8ywiTF+E8UksVylMeZYHzuTAmZhVQNVIHc7mNZkZeLWy3KaRxAQ8JJLC8S/w0zZvGFCiKlPJp0jUk+H5xckKQNEAnck/AMPUGFCi6B7UoHtWkS6pRZJuNgBFwcNVyrqBc81fnf3QoUUwctKuRoZGSE9HC04nUAd7n0A/GHzsBo5Cc686mI0YX/AQoUbPiYyMkD0snyvkfROyu0+MUrWloCwAxPWfxi7JxzF5g6nStoUpcJ8maFCjzpZ53EOKYy4I4BwCSsGxSeoFRWgbzFXHK13MVKjgWpKyygQCBnYgHlo1vOFCgsUWn2UvB7K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30734" name="AutoShape 14" descr="data:image/jpeg;base64,/9j/4AAQSkZJRgABAQAAAQABAAD/2wCEAAkGBggRERUUExMUFRUWGBUYGRcYGRgfGhgbHxogFRwcHCMfGyYgGhojHBcXHy8gIyopLCwsFR8xNTAqNSYrLCoBCQoKDQsNGQ4OGjUkHyI1NCw0NTQ0LDQ0NSwsLDQsNC8sLCw1LCwsNSwsLDQsLCw0KSwsLCw1LCksKSkpKSk0Kf/AABEIAEgAYAMBIgACEQEDEQH/xAAbAAABBQEBAAAAAAAAAAAAAAAFAAIDBAYHAf/EADsQAAECBAQCBwMKBwAAAAAAAAECEQADBCEFEjFRBkETIjJhcYGRB6GxI0JSYnLB0eHw8RQVM0OCksL/xAAaAQACAwEBAAAAAAAAAAAAAAADBAABBQIG/8QAIhEAAQQBBAMBAQAAAAAAAAAAAQACAxEEEiEiMRNBUZEj/9oADAMBAAIRAxEAPwDIYVXYZP8Ak0S+hngt0alnKvbIVHqrfVCjfkT2QUXO4g+fMR1AyQTkKWazMTz1caxzrEMXqJ5SqYXWBlzsApTaFRHaPeb/ABjY8KY+ZqAmaorWLAqN2FgHZ7W3eOHD2iiU1VK5JXiK9cqF366S5L36zgg+sNUvGqSd0slZUUpCnQLtd3ToQG94gwJyybJA20HkPTS/iIdTU8wLzEl452XT5NfaO8O+2Rc3qGQFLIDKSrKVNq4azXjG+0/jefWKpylPRmX0pd1akp0LDbUQXpF0qF9KlCEEpU6iliHDEj62t+b6Rk/aXV5p6UJloCUuQtL/ACgUE78w3drEG/SB2rnD/tRnoZFQCtOmYdsePJUb2jxujqE5pSwsd3Lx2844ElEX8Mrq2QsKlrKTuOfj+EFD67VH6u4TIqznjOYNx/TKZFSyFfTHZ8/omNKspIcEFJ0LhvWCAgiwqG+4Q6oaKM5AizWV1IjtTED/ACEBKribCk/3M32QTEJC6XMybRbw+epBCgWI5wVl8Lo+cs97DnBek4Roil2WWsXOp8haAEgqxsUQ4VxhVTORJUEkBKjn5uBGoq6/D5S0y+iM1ZBUQVZUhOjkmwvALAcMpJM1MxKci2WgseqXGUWPN29IuV2J0yZwdKgxZwLqDuR3whM7SUllSaHb9LS11VJlyyrKEi2gDhy33xzf2mT5CjIEsjSa7blQ+LRua7G6FElaikzUnLlQ3WKhybUAc3jmWIYyjO4pZaXuM2ZTf7Hd+UTHJbene0KB+m9Iu0BkypirAEmLlTh06TNKFXynUaGJVcS4gk9VSUdyEpH3Q3H8ZFSvPcEgZgS4KuZGwOsN8yaITFyF1EABRzES1Kub7iFMrp4JSlSgmzJBLR5g9YmWsKYEgg3AI9DYwyvqjMmrXbrKJsABfYCwiNsGlcYIfXxQrmEwwrVvHqoaBBEwuk0mHIGbMQki1yLe/rJO3KCFDU0spJdW25FuRexB5bQDlYJxCsjMZcp93J3b0iev4UShHytSSrQjMAN2AEA8rQnBA49hXf5vhClZRMS5IATcqUXtcWDbwanTKWnmSlTxLBzW6ozKA1BJGjl/OOWUEqUmqTlIypWnXxEbT2kTKhapJAcdYPyuxa/gYkjQ8LNyGNcCHLRzsawuqBQtaBOf+pL7J7lAWbYvHOuMsBxFE5SyCpJZlDTSB6UzEly3kY1eA8VJI6GfcciefdCTxJB/SMWPay3nIx264uTfYXOFpVzjwgx0TG+DaaaM8m3NoxVXhFShTFJfaG8fLjnHH8TmNnQ5I4Hf4hyVNE0sOIjWhi0ToQoJB3/aG6tOiu07II9YQ1jCMuKpXYW3xDiamJOaoWu7tmJO18tvfAqdxTRjsoUrxYfG8ZvoEiHJlxwI2jpEfK8rUYZX0K3WqQjOQ6FOLFwL7xXrK+pm2Wss7s2h/VoH0E9SNC1tv1tFiWATvA3pWa62RSgq5CE5TLBijWqllTgNFiVLiGopJxuElt2tAI27mklGwakSwbHpgOVSr8n+d3eMHJsuknjS45H9WjBzac/SSPf8ILYZiZNio5+RNgruPfsYWyMPfXHsUnl4Gk+WLYp2IcFTFElF33t+8VJXC89gCoWewCidfBo2FPjkwpCSlIazlPWHryiGow/EqiyelWORQFf82iQ5EgOl6Pi5wbwlBJWZGAUyO2SPtqSn3O8SpXgkttCfqpKn8ywiTF+E8UksVylMeZYHzuTAmZhVQNVIHc7mNZkZeLWy3KaRxAQ8JJLC8S/w0zZvGFCiKlPJp0jUk+H5xckKQNEAnck/AMPUGFCi6B7UoHtWkS6pRZJuNgBFwcNVyrqBc81fnf3QoUUwctKuRoZGSE9HC04nUAd7n0A/GHzsBo5Cc686mI0YX/AQoUbPiYyMkD0snyvkfROyu0+MUrWloCwAxPWfxi7JxzF5g6nStoUpcJ8maFCjzpZ53EOKYy4I4BwCSsGxSeoFRWgbzFXHK13MVKjgWpKyygQCBnYgHlo1vOFCgsUWn2UvB7K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30736" name="AutoShape 16" descr="data:image/jpeg;base64,/9j/4AAQSkZJRgABAQAAAQABAAD/2wCEAAkGBggRERUUExMUFRUWGBUYGRcYGRgfGhgbHxogFRwcHCMfGyYgGhojHBcXHy8gIyopLCwsFR8xNTAqNSYrLCoBCQoKDQsNGQ4OGjUkHyI1NCw0NTQ0LDQ0NSwsLDQsNC8sLCw1LCwsNSwsLDQsLCw0KSwsLCw1LCksKSkpKSk0Kf/AABEIAEgAYAMBIgACEQEDEQH/xAAbAAABBQEBAAAAAAAAAAAAAAAFAAIDBAYHAf/EADsQAAECBAQCBwMKBwAAAAAAAAECEQADBCEFEjFRBkETIjJhcYGRB6GxI0JSYnLB0eHw8RQVM0OCksL/xAAaAQACAwEBAAAAAAAAAAAAAAADBAABBQIG/8QAIhEAAQQBBAMBAQAAAAAAAAAAAQACAxEEEiEiMRNBUZEj/9oADAMBAAIRAxEAPwDIYVXYZP8Ak0S+hngt0alnKvbIVHqrfVCjfkT2QUXO4g+fMR1AyQTkKWazMTz1caxzrEMXqJ5SqYXWBlzsApTaFRHaPeb/ABjY8KY+ZqAmaorWLAqN2FgHZ7W3eOHD2iiU1VK5JXiK9cqF366S5L36zgg+sNUvGqSd0slZUUpCnQLtd3ToQG94gwJyybJA20HkPTS/iIdTU8wLzEl452XT5NfaO8O+2Rc3qGQFLIDKSrKVNq4azXjG+0/jefWKpylPRmX0pd1akp0LDbUQXpF0qF9KlCEEpU6iliHDEj62t+b6Rk/aXV5p6UJloCUuQtL/ACgUE78w3drEG/SB2rnD/tRnoZFQCtOmYdsePJUb2jxujqE5pSwsd3Lx2844ElEX8Mrq2QsKlrKTuOfj+EFD67VH6u4TIqznjOYNx/TKZFSyFfTHZ8/omNKspIcEFJ0LhvWCAgiwqG+4Q6oaKM5AizWV1IjtTED/ACEBKribCk/3M32QTEJC6XMybRbw+epBCgWI5wVl8Lo+cs97DnBek4Roil2WWsXOp8haAEgqxsUQ4VxhVTORJUEkBKjn5uBGoq6/D5S0y+iM1ZBUQVZUhOjkmwvALAcMpJM1MxKci2WgseqXGUWPN29IuV2J0yZwdKgxZwLqDuR3whM7SUllSaHb9LS11VJlyyrKEi2gDhy33xzf2mT5CjIEsjSa7blQ+LRua7G6FElaikzUnLlQ3WKhybUAc3jmWIYyjO4pZaXuM2ZTf7Hd+UTHJbene0KB+m9Iu0BkypirAEmLlTh06TNKFXynUaGJVcS4gk9VSUdyEpH3Q3H8ZFSvPcEgZgS4KuZGwOsN8yaITFyF1EABRzES1Kub7iFMrp4JSlSgmzJBLR5g9YmWsKYEgg3AI9DYwyvqjMmrXbrKJsABfYCwiNsGlcYIfXxQrmEwwrVvHqoaBBEwuk0mHIGbMQki1yLe/rJO3KCFDU0spJdW25FuRexB5bQDlYJxCsjMZcp93J3b0iev4UShHytSSrQjMAN2AEA8rQnBA49hXf5vhClZRMS5IATcqUXtcWDbwanTKWnmSlTxLBzW6ozKA1BJGjl/OOWUEqUmqTlIypWnXxEbT2kTKhapJAcdYPyuxa/gYkjQ8LNyGNcCHLRzsawuqBQtaBOf+pL7J7lAWbYvHOuMsBxFE5SyCpJZlDTSB6UzEly3kY1eA8VJI6GfcciefdCTxJB/SMWPay3nIx264uTfYXOFpVzjwgx0TG+DaaaM8m3NoxVXhFShTFJfaG8fLjnHH8TmNnQ5I4Hf4hyVNE0sOIjWhi0ToQoJB3/aG6tOiu07II9YQ1jCMuKpXYW3xDiamJOaoWu7tmJO18tvfAqdxTRjsoUrxYfG8ZvoEiHJlxwI2jpEfK8rUYZX0K3WqQjOQ6FOLFwL7xXrK+pm2Wss7s2h/VoH0E9SNC1tv1tFiWATvA3pWa62RSgq5CE5TLBijWqllTgNFiVLiGopJxuElt2tAI27mklGwakSwbHpgOVSr8n+d3eMHJsuknjS45H9WjBzac/SSPf8ILYZiZNio5+RNgruPfsYWyMPfXHsUnl4Gk+WLYp2IcFTFElF33t+8VJXC89gCoWewCidfBo2FPjkwpCSlIazlPWHryiGow/EqiyelWORQFf82iQ5EgOl6Pi5wbwlBJWZGAUyO2SPtqSn3O8SpXgkttCfqpKn8ywiTF+E8UksVylMeZYHzuTAmZhVQNVIHc7mNZkZeLWy3KaRxAQ8JJLC8S/w0zZvGFCiKlPJp0jUk+H5xckKQNEAnck/AMPUGFCi6B7UoHtWkS6pRZJuNgBFwcNVyrqBc81fnf3QoUUwctKuRoZGSE9HC04nUAd7n0A/GHzsBo5Cc686mI0YX/AQoUbPiYyMkD0snyvkfROyu0+MUrWloCwAxPWfxi7JxzF5g6nStoUpcJ8maFCjzpZ53EOKYy4I4BwCSsGxSeoFRWgbzFXHK13MVKjgWpKyygQCBnYgHlo1vOFCgsUWn2UvB7K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30740" name="Picture 20" descr="http://t1.gstatic.com/images?q=tbn:ANd9GcTIlLQrUUWmBPtZWHENoZdRe3kHmNUK7jrUohb-fDKxjSOrGqhB1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140968"/>
            <a:ext cx="3845502" cy="329162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6015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3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Alkalmazási területei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 smtClean="0">
                <a:solidFill>
                  <a:srgbClr val="FF0000"/>
                </a:solidFill>
              </a:rPr>
              <a:t>Villámhár</a:t>
            </a:r>
            <a:r>
              <a:rPr lang="sk-SK" dirty="0" smtClean="0">
                <a:solidFill>
                  <a:srgbClr val="FF0000"/>
                </a:solidFill>
              </a:rPr>
              <a:t>í</a:t>
            </a:r>
            <a:r>
              <a:rPr lang="hu-HU" dirty="0" smtClean="0">
                <a:solidFill>
                  <a:srgbClr val="FF0000"/>
                </a:solidFill>
              </a:rPr>
              <a:t>tó-</a:t>
            </a:r>
            <a:r>
              <a:rPr lang="hu-HU" dirty="0" smtClean="0"/>
              <a:t> A kutatók mesterségesen idéznek elő elektromos kisüléseket a viharfelhőkben és ekkor a keletkező plazmacsatornákon le lehet vezetni a felhőkben kialakult töltéstöbbletet. A módszer tulajdonképpen egy villámhárító működési elvéhez hasonló.</a:t>
            </a:r>
            <a:endParaRPr lang="sk-SK" dirty="0" smtClean="0"/>
          </a:p>
          <a:p>
            <a:r>
              <a:rPr lang="hu-HU" dirty="0" smtClean="0">
                <a:solidFill>
                  <a:srgbClr val="FF0000"/>
                </a:solidFill>
              </a:rPr>
              <a:t>Anyagmegmunkálás-</a:t>
            </a:r>
            <a:r>
              <a:rPr lang="hu-HU" dirty="0" smtClean="0"/>
              <a:t>hegesztés, vágás, </a:t>
            </a:r>
            <a:r>
              <a:rPr lang="hu-HU" dirty="0" err="1" smtClean="0"/>
              <a:t>grav</a:t>
            </a:r>
            <a:r>
              <a:rPr lang="sk-SK" dirty="0" smtClean="0"/>
              <a:t>í</a:t>
            </a:r>
            <a:r>
              <a:rPr lang="hu-HU" dirty="0" err="1" smtClean="0"/>
              <a:t>rozás</a:t>
            </a:r>
            <a:endParaRPr lang="sk-SK" dirty="0"/>
          </a:p>
        </p:txBody>
      </p:sp>
      <p:pic>
        <p:nvPicPr>
          <p:cNvPr id="27650" name="Picture 2" descr="http://www.innopress.hu/hun/tech/laser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941168"/>
            <a:ext cx="2267743" cy="1700808"/>
          </a:xfrm>
          <a:prstGeom prst="rect">
            <a:avLst/>
          </a:prstGeom>
          <a:noFill/>
        </p:spPr>
      </p:pic>
      <p:pic>
        <p:nvPicPr>
          <p:cNvPr id="27652" name="Picture 4" descr="http://rendezvenytender.hu/pix/rendezveny/reklamemblema/tenkep3dgravir_15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941168"/>
            <a:ext cx="1428750" cy="1714500"/>
          </a:xfrm>
          <a:prstGeom prst="rect">
            <a:avLst/>
          </a:prstGeom>
          <a:noFill/>
        </p:spPr>
      </p:pic>
      <p:pic>
        <p:nvPicPr>
          <p:cNvPr id="6" name="Picture 2" descr="http://madchemist.uw.hu/laser_elmelet_elemei/image0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869160"/>
            <a:ext cx="2304256" cy="1728192"/>
          </a:xfrm>
          <a:prstGeom prst="rect">
            <a:avLst/>
          </a:prstGeom>
          <a:noFill/>
        </p:spPr>
      </p:pic>
      <p:pic>
        <p:nvPicPr>
          <p:cNvPr id="7" name="Picture 4" descr="http://madchemist.uw.hu/laser_elmelet_elemei/image0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5085184"/>
            <a:ext cx="1728192" cy="1290059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6969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0"/>
                            </p:stCondLst>
                            <p:childTnLst>
                              <p:par>
                                <p:cTn id="37" presetID="13" presetClass="exit" presetSubtype="16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13" presetClass="exit" presetSubtype="16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500"/>
                            </p:stCondLst>
                            <p:childTnLst>
                              <p:par>
                                <p:cTn id="45" presetID="2" presetClass="exit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3000"/>
                            </p:stCondLst>
                            <p:childTnLst>
                              <p:par>
                                <p:cTn id="54" presetID="14" presetClass="exit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5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500"/>
                            </p:stCondLst>
                            <p:childTnLst>
                              <p:par>
                                <p:cTn id="61" presetID="5" presetClass="exit" presetSubtype="1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0" y="404664"/>
            <a:ext cx="8229600" cy="4389120"/>
          </a:xfrm>
        </p:spPr>
        <p:txBody>
          <a:bodyPr/>
          <a:lstStyle/>
          <a:p>
            <a:r>
              <a:rPr lang="hu-HU" dirty="0" smtClean="0">
                <a:solidFill>
                  <a:srgbClr val="FF0000"/>
                </a:solidFill>
              </a:rPr>
              <a:t>Lézeres fúzió- </a:t>
            </a:r>
            <a:r>
              <a:rPr lang="hu-HU" dirty="0" smtClean="0"/>
              <a:t>10 millió Celsius fokra hevített egy anyagot a világ legnagyobb teljesítményű lézere. A </a:t>
            </a:r>
            <a:r>
              <a:rPr lang="hu-HU" dirty="0" err="1" smtClean="0"/>
              <a:t>Vulcan</a:t>
            </a:r>
            <a:r>
              <a:rPr lang="hu-HU" dirty="0" smtClean="0"/>
              <a:t> egy másodperc töredékére a világ elektromosság termelésének százszorosát koncentrálta egy parányi területen. A kísérlet célja egy koncepció demonstrálása volt, ami kulcsszerepet játszhat a jövő atommag-fúziós reaktorainál</a:t>
            </a:r>
            <a:endParaRPr lang="sk-SK" dirty="0"/>
          </a:p>
        </p:txBody>
      </p:sp>
      <p:pic>
        <p:nvPicPr>
          <p:cNvPr id="29698" name="Picture 2" descr="http://www.sg.hu/kep/2008_05/Hi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29000"/>
            <a:ext cx="4621710" cy="314096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2905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4" presetClass="exit" presetSubtype="1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0" presetID="7" presetClass="exit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/>
          <a:lstStyle/>
          <a:p>
            <a:pPr algn="ctr"/>
            <a:r>
              <a:rPr lang="hu-HU" dirty="0" smtClean="0"/>
              <a:t>Köszönöm a figyelmet</a:t>
            </a:r>
            <a:endParaRPr lang="sk-SK" dirty="0"/>
          </a:p>
        </p:txBody>
      </p:sp>
    </p:spTree>
  </p:cSld>
  <p:clrMapOvr>
    <a:masterClrMapping/>
  </p:clrMapOvr>
  <p:transition spd="med" advTm="7594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6" presetClass="emph" presetSubtype="0" fill="hold" grpId="1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850"/>
                            </p:stCondLst>
                            <p:childTnLst>
                              <p:par>
                                <p:cTn id="15" presetID="52" presetClass="exit" presetSubtype="0" fill="hold" grpId="2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389120"/>
          </a:xfrm>
        </p:spPr>
        <p:txBody>
          <a:bodyPr/>
          <a:lstStyle/>
          <a:p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A lézer egy olyan fényforrás, amely indukált emissziót használ egybefüggő(monokromatikus) fénysugár létrehozására. </a:t>
            </a:r>
            <a:br>
              <a:rPr lang="hu-HU" dirty="0" smtClean="0">
                <a:latin typeface="Times New Roman" pitchFamily="18" charset="0"/>
                <a:cs typeface="Times New Roman" pitchFamily="18" charset="0"/>
              </a:rPr>
            </a:b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Neve az angol </a:t>
            </a:r>
            <a:r>
              <a:rPr lang="hu-H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ight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mplification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timulated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mission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hu-H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adiation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kifejezés rövidítése. </a:t>
            </a:r>
            <a:br>
              <a:rPr lang="hu-HU" dirty="0" smtClean="0">
                <a:latin typeface="Times New Roman" pitchFamily="18" charset="0"/>
                <a:cs typeface="Times New Roman" pitchFamily="18" charset="0"/>
              </a:rPr>
            </a:b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1905-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ben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Albert Einstein fedezte fel. Az első lézert az amerikai Theodore H. </a:t>
            </a:r>
            <a:r>
              <a:rPr lang="hu-HU" dirty="0" err="1" smtClean="0">
                <a:latin typeface="Times New Roman" pitchFamily="18" charset="0"/>
                <a:cs typeface="Times New Roman" pitchFamily="18" charset="0"/>
              </a:rPr>
              <a:t>Maiman</a:t>
            </a:r>
            <a:r>
              <a:rPr lang="hu-HU" dirty="0" smtClean="0">
                <a:latin typeface="Times New Roman" pitchFamily="18" charset="0"/>
                <a:cs typeface="Times New Roman" pitchFamily="18" charset="0"/>
              </a:rPr>
              <a:t> fejlesztette ki 1960-ban. Ez rubinlézer volt.</a:t>
            </a:r>
            <a:br>
              <a:rPr lang="hu-HU" dirty="0" smtClean="0">
                <a:latin typeface="Times New Roman" pitchFamily="18" charset="0"/>
                <a:cs typeface="Times New Roman" pitchFamily="18" charset="0"/>
              </a:rPr>
            </a:br>
            <a:endParaRPr lang="sk-SK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3172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xit" presetSubtype="10" fill="hold" grpId="1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algn="ctr"/>
            <a:r>
              <a:rPr lang="sk-SK" dirty="0" smtClean="0"/>
              <a:t>A </a:t>
            </a:r>
            <a:r>
              <a:rPr lang="sk-SK" dirty="0" err="1" smtClean="0"/>
              <a:t>lézer</a:t>
            </a:r>
            <a:r>
              <a:rPr lang="sk-SK" dirty="0" smtClean="0"/>
              <a:t> </a:t>
            </a:r>
            <a:r>
              <a:rPr lang="sk-SK" dirty="0" err="1" smtClean="0"/>
              <a:t>működési</a:t>
            </a:r>
            <a:r>
              <a:rPr lang="sk-SK" dirty="0" smtClean="0"/>
              <a:t> </a:t>
            </a:r>
            <a:r>
              <a:rPr lang="sk-SK" dirty="0" err="1" smtClean="0"/>
              <a:t>elve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u-HU" dirty="0" smtClean="0"/>
              <a:t>3 fogalmat különböztetünk meg:</a:t>
            </a:r>
          </a:p>
          <a:p>
            <a:pPr>
              <a:buNone/>
            </a:pPr>
            <a:r>
              <a:rPr lang="hu-HU" dirty="0" smtClean="0"/>
              <a:t>1. spontán emisszió</a:t>
            </a:r>
          </a:p>
          <a:p>
            <a:pPr>
              <a:buNone/>
            </a:pPr>
            <a:r>
              <a:rPr lang="hu-HU" dirty="0" smtClean="0"/>
              <a:t>2. abszorpció</a:t>
            </a:r>
          </a:p>
          <a:p>
            <a:pPr>
              <a:buNone/>
            </a:pPr>
            <a:r>
              <a:rPr lang="hu-HU" dirty="0" smtClean="0"/>
              <a:t>3. stimulált emisszió</a:t>
            </a:r>
            <a:endParaRPr lang="sk-SK" dirty="0"/>
          </a:p>
        </p:txBody>
      </p:sp>
    </p:spTree>
  </p:cSld>
  <p:clrMapOvr>
    <a:masterClrMapping/>
  </p:clrMapOvr>
  <p:transition spd="med" advTm="22656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50"/>
                            </p:stCondLst>
                            <p:childTnLst>
                              <p:par>
                                <p:cTn id="12" presetID="52" presetClass="entr" presetSubtype="0" fill="hold" grpId="2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850"/>
                            </p:stCondLst>
                            <p:childTnLst>
                              <p:par>
                                <p:cTn id="18" presetID="52" presetClass="entr" presetSubtype="0" fill="hold" grpId="2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850"/>
                            </p:stCondLst>
                            <p:childTnLst>
                              <p:par>
                                <p:cTn id="24" presetID="52" presetClass="entr" presetSubtype="0" fill="hold" grpId="2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850"/>
                            </p:stCondLst>
                            <p:childTnLst>
                              <p:par>
                                <p:cTn id="30" presetID="52" presetClass="entr" presetSubtype="0" fill="hold" grpId="2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850"/>
                            </p:stCondLst>
                            <p:childTnLst>
                              <p:par>
                                <p:cTn id="36" presetID="6" presetClass="exit" presetSubtype="16" fill="hold" grpId="3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350"/>
                            </p:stCondLst>
                            <p:childTnLst>
                              <p:par>
                                <p:cTn id="40" presetID="6" presetClass="exit" presetSubtype="16" fill="hold" grpId="3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in)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850"/>
                            </p:stCondLst>
                            <p:childTnLst>
                              <p:par>
                                <p:cTn id="44" presetID="6" presetClass="exit" presetSubtype="16" fill="hold" grpId="3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in)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350"/>
                            </p:stCondLst>
                            <p:childTnLst>
                              <p:par>
                                <p:cTn id="48" presetID="6" presetClass="exit" presetSubtype="16" fill="hold" grpId="3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in)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9850"/>
                            </p:stCondLst>
                            <p:childTnLst>
                              <p:par>
                                <p:cTn id="52" presetID="5" presetClass="exit" presetSubtype="1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2" build="p"/>
      <p:bldP spid="3" grpId="3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hu-HU" dirty="0" smtClean="0"/>
              <a:t>Spontán emisszió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389120"/>
          </a:xfrm>
        </p:spPr>
        <p:txBody>
          <a:bodyPr/>
          <a:lstStyle/>
          <a:p>
            <a:r>
              <a:rPr lang="hu-HU" dirty="0" smtClean="0"/>
              <a:t>A gerjesztett állapotú elektron egy idő után visszajut az alapállapotba, miközben meghatározott energiájú fotont bocsát ki.</a:t>
            </a:r>
            <a:endParaRPr lang="sk-SK" dirty="0"/>
          </a:p>
        </p:txBody>
      </p:sp>
      <p:pic>
        <p:nvPicPr>
          <p:cNvPr id="18434" name="Picture 2" descr="http://www.vasynet.com/downloads/doc2/bme%20fizikai%20kemiai%20tanszek/web.fkt.bme.hu/kasz/lezer01/img00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80928"/>
            <a:ext cx="4128459" cy="3096344"/>
          </a:xfrm>
          <a:prstGeom prst="rect">
            <a:avLst/>
          </a:prstGeom>
          <a:noFill/>
        </p:spPr>
      </p:pic>
      <p:pic>
        <p:nvPicPr>
          <p:cNvPr id="5122" name="Picture 2" descr="http://www.uni-miskolc.hu/~www_fiz/modern1/19_elemei/image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924944"/>
            <a:ext cx="4133789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8265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4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5" presetClass="exit" presetSubtype="1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500"/>
                            </p:stCondLst>
                            <p:childTnLst>
                              <p:par>
                                <p:cTn id="38" presetID="5" presetClass="exit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5" presetClass="exit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500"/>
                            </p:stCondLst>
                            <p:childTnLst>
                              <p:par>
                                <p:cTn id="46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algn="ctr"/>
            <a:r>
              <a:rPr lang="hu-HU" dirty="0" smtClean="0"/>
              <a:t>Abszorpció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120"/>
          </a:xfrm>
        </p:spPr>
        <p:txBody>
          <a:bodyPr/>
          <a:lstStyle/>
          <a:p>
            <a:r>
              <a:rPr lang="hu-HU" dirty="0" smtClean="0"/>
              <a:t>Az alapállapotban lévő elektron foton hatására gerjesztett állapotba kerül, közben elnyeli a foton energiáját.</a:t>
            </a:r>
            <a:endParaRPr lang="sk-SK" dirty="0"/>
          </a:p>
        </p:txBody>
      </p:sp>
      <p:pic>
        <p:nvPicPr>
          <p:cNvPr id="4" name="Picture 2" descr="http://www.vasynet.com/downloads/doc2/bme%20fizikai%20kemiai%20tanszek/web.fkt.bme.hu/kasz/lezer01/img0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5184576" cy="3888432"/>
          </a:xfrm>
          <a:prstGeom prst="rect">
            <a:avLst/>
          </a:prstGeom>
          <a:noFill/>
        </p:spPr>
      </p:pic>
      <p:pic>
        <p:nvPicPr>
          <p:cNvPr id="20482" name="Picture 2" descr="http://www.uni-miskolc.hu/~www_fiz/modern1/19_elemei/image00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429000"/>
            <a:ext cx="3635896" cy="175061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2219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3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0"/>
                            </p:stCondLst>
                            <p:childTnLst>
                              <p:par>
                                <p:cTn id="62" presetID="3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000"/>
                            </p:stCondLst>
                            <p:childTnLst>
                              <p:par>
                                <p:cTn id="71" presetID="3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decel="100000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decel="100000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8000"/>
                            </p:stCondLst>
                            <p:childTnLst>
                              <p:par>
                                <p:cTn id="80" presetID="21" presetClass="exit" presetSubtype="4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hu-HU" dirty="0" smtClean="0"/>
              <a:t>Stimulált emisszió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389120"/>
          </a:xfrm>
        </p:spPr>
        <p:txBody>
          <a:bodyPr/>
          <a:lstStyle/>
          <a:p>
            <a:r>
              <a:rPr lang="hu-HU" dirty="0" smtClean="0"/>
              <a:t>A gerjesztett állapotban lévő elektron foton hatására alapállapotba kerül, közben meghatározott energiájú fotont bocsát ki. Lézerekben a fényt stimulált emisszióval erősítik, a lézer anyagában stimulált emisszióval több foton keletkezik, mint amennyi elnyelődik.</a:t>
            </a:r>
          </a:p>
          <a:p>
            <a:endParaRPr lang="sk-SK" dirty="0"/>
          </a:p>
        </p:txBody>
      </p:sp>
      <p:pic>
        <p:nvPicPr>
          <p:cNvPr id="17410" name="Picture 2" descr="http://www.vasynet.com/downloads/doc2/bme%20fizikai%20kemiai%20tanszek/web.fkt.bme.hu/kasz/lezer01/img00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933056"/>
            <a:ext cx="3648405" cy="2736304"/>
          </a:xfrm>
          <a:prstGeom prst="rect">
            <a:avLst/>
          </a:prstGeom>
          <a:noFill/>
        </p:spPr>
      </p:pic>
      <p:pic>
        <p:nvPicPr>
          <p:cNvPr id="3074" name="Picture 2" descr="http://www.uni-miskolc.hu/~www_fiz/modern1/19_elemei/image00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933056"/>
            <a:ext cx="3699956" cy="162798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4144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26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26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500"/>
                            </p:stCondLst>
                            <p:childTnLst>
                              <p:par>
                                <p:cTn id="69" presetID="26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9500"/>
                            </p:stCondLst>
                            <p:childTnLst>
                              <p:par>
                                <p:cTn id="88" presetID="56" presetClass="exit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89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90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9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hu-HU" sz="5400" dirty="0" smtClean="0">
                <a:solidFill>
                  <a:srgbClr val="FF0000"/>
                </a:solidFill>
              </a:rPr>
              <a:t>Foton</a:t>
            </a:r>
            <a:endParaRPr lang="sk-SK" sz="3600" dirty="0">
              <a:solidFill>
                <a:srgbClr val="FF0000"/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539552" y="5301208"/>
            <a:ext cx="8229600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4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-elektromágneses</a:t>
            </a:r>
            <a:r>
              <a:rPr lang="hu-H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jelenségekért felelős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-fény</a:t>
            </a: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r>
              <a:rPr kumimoji="0" lang="hu-HU" sz="4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elektromágneses hullám minden formájáért ez felelős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4000" baseline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-Anyag</a:t>
            </a:r>
            <a:r>
              <a:rPr lang="hu-H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jelenlétében lelassul, de el is nyelődhet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-A</a:t>
            </a:r>
            <a:r>
              <a:rPr kumimoji="0" lang="hu-HU" sz="4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frekvenciájával arányos energiát és lendületet ad tovább</a:t>
            </a: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</a:pPr>
            <a:r>
              <a:rPr lang="hu-HU" sz="3600" i="1" dirty="0" smtClean="0">
                <a:solidFill>
                  <a:srgbClr val="FF0000"/>
                </a:solidFill>
              </a:rPr>
              <a:t>-E=c*p</a:t>
            </a:r>
            <a:endParaRPr kumimoji="0" lang="sk-SK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 advTm="16344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52" presetClass="exit" presetSubtype="0" fill="hold" grpId="1" nodeType="after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1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0"/>
                            </p:stCondLst>
                            <p:childTnLst>
                              <p:par>
                                <p:cTn id="22" presetID="25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/>
            </a:r>
            <a:br>
              <a:rPr lang="hu-HU" dirty="0" smtClean="0"/>
            </a:br>
            <a:r>
              <a:rPr lang="hu-HU" dirty="0" err="1" smtClean="0"/>
              <a:t>-tömegtelen</a:t>
            </a:r>
            <a:r>
              <a:rPr lang="hu-HU" dirty="0" smtClean="0"/>
              <a:t>, nincs elektromos töltése</a:t>
            </a:r>
            <a:br>
              <a:rPr lang="hu-HU" dirty="0" smtClean="0"/>
            </a:br>
            <a:r>
              <a:rPr lang="hu-HU" dirty="0" smtClean="0"/>
              <a:t>-2 polarizációs állapota van, 3 paraméterrel irható le:</a:t>
            </a:r>
            <a:br>
              <a:rPr lang="hu-HU" dirty="0" smtClean="0"/>
            </a:br>
            <a:r>
              <a:rPr lang="hu-HU" dirty="0" err="1" smtClean="0"/>
              <a:t>-hullámvektor</a:t>
            </a:r>
            <a:r>
              <a:rPr lang="hu-HU" dirty="0" smtClean="0"/>
              <a:t> komponenseivel, amelyet meghatároz a hullámhossz(</a:t>
            </a:r>
            <a:r>
              <a:rPr lang="es-ES" dirty="0" smtClean="0"/>
              <a:t>λ</a:t>
            </a:r>
            <a:r>
              <a:rPr lang="hu-HU" dirty="0" smtClean="0"/>
              <a:t>) és terjedésének iránya</a:t>
            </a:r>
            <a:endParaRPr lang="sk-SK" dirty="0"/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395536" y="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Fizikai tulajdonságok</a:t>
            </a:r>
            <a:endParaRPr kumimoji="0" lang="sk-SK" sz="5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 advTm="13359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50" presetClass="exit" presetSubtype="0" accel="10000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2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305800" cy="1143000"/>
          </a:xfrm>
        </p:spPr>
        <p:txBody>
          <a:bodyPr/>
          <a:lstStyle/>
          <a:p>
            <a:pPr algn="ctr"/>
            <a:r>
              <a:rPr lang="hu-HU" dirty="0"/>
              <a:t>Lézerek pumpálása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85800" y="1905000"/>
            <a:ext cx="75438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2800" i="0" dirty="0">
                <a:latin typeface="Times New Roman" pitchFamily="18" charset="0"/>
                <a:cs typeface="Times New Roman" pitchFamily="18" charset="0"/>
              </a:rPr>
              <a:t>Stimulált emisszióhoz szükséges energia közlése a lézer anyaggal.</a:t>
            </a:r>
          </a:p>
          <a:p>
            <a:pPr>
              <a:spcBef>
                <a:spcPct val="50000"/>
              </a:spcBef>
            </a:pPr>
            <a:r>
              <a:rPr lang="hu-HU" sz="2800" i="0" dirty="0">
                <a:latin typeface="Times New Roman" pitchFamily="18" charset="0"/>
                <a:cs typeface="Times New Roman" pitchFamily="18" charset="0"/>
              </a:rPr>
              <a:t>A pumpáláshoz használható:</a:t>
            </a:r>
          </a:p>
          <a:p>
            <a:pPr>
              <a:spcBef>
                <a:spcPct val="50000"/>
              </a:spcBef>
            </a:pPr>
            <a:r>
              <a:rPr lang="hu-HU" sz="2800" i="0" dirty="0">
                <a:latin typeface="Times New Roman" pitchFamily="18" charset="0"/>
                <a:cs typeface="Times New Roman" pitchFamily="18" charset="0"/>
              </a:rPr>
              <a:t>- fényenergia (villanó lámpa, másik lézer fénye)</a:t>
            </a:r>
          </a:p>
          <a:p>
            <a:pPr>
              <a:spcBef>
                <a:spcPct val="50000"/>
              </a:spcBef>
            </a:pPr>
            <a:r>
              <a:rPr lang="hu-HU" sz="2800" i="0" dirty="0">
                <a:latin typeface="Times New Roman" pitchFamily="18" charset="0"/>
                <a:cs typeface="Times New Roman" pitchFamily="18" charset="0"/>
              </a:rPr>
              <a:t>- elektromos energia (gázkisülés)</a:t>
            </a:r>
          </a:p>
          <a:p>
            <a:pPr>
              <a:spcBef>
                <a:spcPct val="50000"/>
              </a:spcBef>
            </a:pPr>
            <a:r>
              <a:rPr lang="hu-HU" sz="2800" i="0" dirty="0">
                <a:latin typeface="Times New Roman" pitchFamily="18" charset="0"/>
                <a:cs typeface="Times New Roman" pitchFamily="18" charset="0"/>
              </a:rPr>
              <a:t>- kémiai energia (kémiai reakció)</a:t>
            </a:r>
            <a:endParaRPr lang="hu-HU" sz="2400" i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4076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34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1" presetClass="exit" presetSubtype="8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19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" presetID="50" presetClass="exit" presetSubtype="0" accel="10000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2" grpId="1"/>
      <p:bldP spid="15363" grpId="0"/>
      <p:bldP spid="15363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305</TotalTime>
  <Words>538</Words>
  <Application>Microsoft Office PowerPoint</Application>
  <PresentationFormat>Prezentácia na obrazovke (4:3)</PresentationFormat>
  <Paragraphs>59</Paragraphs>
  <Slides>18</Slides>
  <Notes>5</Notes>
  <HiddenSlides>0</HiddenSlides>
  <MMClips>0</MMClips>
  <ScaleCrop>false</ScaleCrop>
  <HeadingPairs>
    <vt:vector size="6" baseType="variant"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20" baseType="lpstr">
      <vt:lpstr>Tok</vt:lpstr>
      <vt:lpstr>Bitkép alakzat</vt:lpstr>
      <vt:lpstr>Lézer működési elve és felhasználása</vt:lpstr>
      <vt:lpstr>Snímka 2</vt:lpstr>
      <vt:lpstr>A lézer működési elve</vt:lpstr>
      <vt:lpstr>Spontán emisszió</vt:lpstr>
      <vt:lpstr>Abszorpció</vt:lpstr>
      <vt:lpstr>Stimulált emisszió</vt:lpstr>
      <vt:lpstr>Foton</vt:lpstr>
      <vt:lpstr> -tömegtelen, nincs elektromos töltése -2 polarizációs állapota van, 3 paraméterrel irható le: -hullámvektor komponenseivel, amelyet meghatároz a hullámhossz(λ) és terjedésének iránya</vt:lpstr>
      <vt:lpstr>Lézerek pumpálása</vt:lpstr>
      <vt:lpstr>Optikai rezonátor</vt:lpstr>
      <vt:lpstr>Lézerek tipusai</vt:lpstr>
      <vt:lpstr>Rubin lézer</vt:lpstr>
      <vt:lpstr>Szilárdtest lézerek</vt:lpstr>
      <vt:lpstr>Gázlézerek</vt:lpstr>
      <vt:lpstr>Snímka 15</vt:lpstr>
      <vt:lpstr>Alkalmazási területei</vt:lpstr>
      <vt:lpstr>Snímka 17</vt:lpstr>
      <vt:lpstr>Köszönöm a figyelmet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Lézer működési elve és felhasználása</dc:title>
  <dc:creator>dani</dc:creator>
  <cp:lastModifiedBy>dani</cp:lastModifiedBy>
  <cp:revision>59</cp:revision>
  <dcterms:created xsi:type="dcterms:W3CDTF">2012-05-11T17:11:24Z</dcterms:created>
  <dcterms:modified xsi:type="dcterms:W3CDTF">2013-03-31T19:57:31Z</dcterms:modified>
</cp:coreProperties>
</file>